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7" r:id="rId2"/>
    <p:sldId id="266" r:id="rId3"/>
    <p:sldId id="264" r:id="rId4"/>
    <p:sldId id="258" r:id="rId5"/>
    <p:sldId id="263" r:id="rId6"/>
    <p:sldId id="259" r:id="rId7"/>
    <p:sldId id="257" r:id="rId8"/>
    <p:sldId id="260" r:id="rId9"/>
    <p:sldId id="261" r:id="rId10"/>
    <p:sldId id="262" r:id="rId11"/>
    <p:sldId id="265" r:id="rId12"/>
    <p:sldId id="283"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4" r:id="rId28"/>
    <p:sldId id="285" r:id="rId29"/>
    <p:sldId id="287" r:id="rId30"/>
    <p:sldId id="288" r:id="rId31"/>
    <p:sldId id="289" r:id="rId32"/>
    <p:sldId id="290" r:id="rId33"/>
    <p:sldId id="291" r:id="rId34"/>
    <p:sldId id="292" r:id="rId35"/>
    <p:sldId id="293" r:id="rId36"/>
    <p:sldId id="282" r:id="rId37"/>
    <p:sldId id="295" r:id="rId38"/>
    <p:sldId id="297" r:id="rId39"/>
    <p:sldId id="298" r:id="rId40"/>
    <p:sldId id="299" r:id="rId41"/>
    <p:sldId id="300" r:id="rId42"/>
    <p:sldId id="301" r:id="rId43"/>
    <p:sldId id="302" r:id="rId44"/>
    <p:sldId id="303" r:id="rId45"/>
    <p:sldId id="304" r:id="rId46"/>
    <p:sldId id="305" r:id="rId47"/>
    <p:sldId id="316" r:id="rId48"/>
    <p:sldId id="306" r:id="rId49"/>
    <p:sldId id="307" r:id="rId50"/>
    <p:sldId id="308" r:id="rId51"/>
    <p:sldId id="309" r:id="rId52"/>
    <p:sldId id="310" r:id="rId53"/>
    <p:sldId id="311" r:id="rId54"/>
    <p:sldId id="312" r:id="rId55"/>
    <p:sldId id="313" r:id="rId56"/>
    <p:sldId id="314" r:id="rId57"/>
    <p:sldId id="315" r:id="rId5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D1B3C0-CB75-3546-B423-7DC0447B468D}" v="19" dt="2025-05-01T22:43:49.80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sv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5/3/2025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5/3/2025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5/3/2025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5/3/2025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5/3/2025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5/3/2025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5/3/2025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5/3/2025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5/3/2025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5/3/2025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hyperlink" Target="https://www.clutch.co/" TargetMode="External"/><Relationship Id="rId13" Type="http://schemas.openxmlformats.org/officeDocument/2006/relationships/hyperlink" Target="https://www.zoominfo.com/" TargetMode="External"/><Relationship Id="rId3" Type="http://schemas.openxmlformats.org/officeDocument/2006/relationships/hyperlink" Target="https://www.statista.com/" TargetMode="External"/><Relationship Id="rId7" Type="http://schemas.openxmlformats.org/officeDocument/2006/relationships/hyperlink" Target="https://www.crunchbase.com/" TargetMode="External"/><Relationship Id="rId12" Type="http://schemas.openxmlformats.org/officeDocument/2006/relationships/hyperlink" Target="https://www.owler.com/" TargetMode="External"/><Relationship Id="rId2" Type="http://schemas.openxmlformats.org/officeDocument/2006/relationships/hyperlink" Target="https://www.gartner.com/" TargetMode="External"/><Relationship Id="rId1" Type="http://schemas.openxmlformats.org/officeDocument/2006/relationships/slideLayout" Target="../slideLayouts/slideLayout2.xml"/><Relationship Id="rId6" Type="http://schemas.openxmlformats.org/officeDocument/2006/relationships/hyperlink" Target="https://www.forbes.com/" TargetMode="External"/><Relationship Id="rId11" Type="http://schemas.openxmlformats.org/officeDocument/2006/relationships/hyperlink" Target="https://www.businessinsider.com/" TargetMode="External"/><Relationship Id="rId5" Type="http://schemas.openxmlformats.org/officeDocument/2006/relationships/hyperlink" Target="https://www.g2.com/" TargetMode="External"/><Relationship Id="rId10" Type="http://schemas.openxmlformats.org/officeDocument/2006/relationships/hyperlink" Target="https://www.techcrunch.com/" TargetMode="External"/><Relationship Id="rId4" Type="http://schemas.openxmlformats.org/officeDocument/2006/relationships/hyperlink" Target="https://www.ibisworld.com/" TargetMode="External"/><Relationship Id="rId9" Type="http://schemas.openxmlformats.org/officeDocument/2006/relationships/hyperlink" Target="https://www.goodfirms.co/" TargetMode="External"/><Relationship Id="rId14" Type="http://schemas.openxmlformats.org/officeDocument/2006/relationships/image" Target="../media/image2.png"/></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www.g2.com/products/nielsen-marketing-mix-modeling/competitors/alternatives" TargetMode="External"/><Relationship Id="rId2" Type="http://schemas.openxmlformats.org/officeDocument/2006/relationships/hyperlink" Target="https://clutch.co/it-services/analytics/wyoming"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8" Type="http://schemas.openxmlformats.org/officeDocument/2006/relationships/hyperlink" Target="https://www.semrush.com/" TargetMode="External"/><Relationship Id="rId3" Type="http://schemas.openxmlformats.org/officeDocument/2006/relationships/hyperlink" Target="https://www.gartner.com/" TargetMode="External"/><Relationship Id="rId7" Type="http://schemas.openxmlformats.org/officeDocument/2006/relationships/hyperlink" Target="https://search.google.com/search-console"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www.hubspot.com/" TargetMode="External"/><Relationship Id="rId5" Type="http://schemas.openxmlformats.org/officeDocument/2006/relationships/hyperlink" Target="https://www.businessinsider.com/" TargetMode="External"/><Relationship Id="rId10" Type="http://schemas.openxmlformats.org/officeDocument/2006/relationships/hyperlink" Target="https://sproutsocial.com/" TargetMode="External"/><Relationship Id="rId4" Type="http://schemas.openxmlformats.org/officeDocument/2006/relationships/hyperlink" Target="https://www.ibisworld.com/" TargetMode="External"/><Relationship Id="rId9" Type="http://schemas.openxmlformats.org/officeDocument/2006/relationships/hyperlink" Target="https://www.brandwatch.com/"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fillRect t="-1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60C76-F7BE-594C-D7F6-08ADD94E844A}"/>
              </a:ext>
            </a:extLst>
          </p:cNvPr>
          <p:cNvSpPr>
            <a:spLocks noGrp="1"/>
          </p:cNvSpPr>
          <p:nvPr>
            <p:ph type="title"/>
          </p:nvPr>
        </p:nvSpPr>
        <p:spPr>
          <a:xfrm>
            <a:off x="860612" y="1272801"/>
            <a:ext cx="10470777" cy="3622768"/>
          </a:xfrm>
        </p:spPr>
        <p:txBody>
          <a:bodyPr>
            <a:normAutofit/>
          </a:bodyPr>
          <a:lstStyle/>
          <a:p>
            <a:pPr algn="ctr"/>
            <a:r>
              <a:rPr lang="en-US" sz="9650" b="1">
                <a:solidFill>
                  <a:schemeClr val="bg1"/>
                </a:solidFill>
                <a:latin typeface="Perpetua"/>
              </a:rPr>
              <a:t>ASTRALLY</a:t>
            </a:r>
          </a:p>
        </p:txBody>
      </p:sp>
    </p:spTree>
    <p:extLst>
      <p:ext uri="{BB962C8B-B14F-4D97-AF65-F5344CB8AC3E}">
        <p14:creationId xmlns:p14="http://schemas.microsoft.com/office/powerpoint/2010/main" val="41654898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777CF1-ED96-A917-B175-9ADE732311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DF176D-88E4-8098-78F2-BD2609C31129}"/>
              </a:ext>
            </a:extLst>
          </p:cNvPr>
          <p:cNvSpPr>
            <a:spLocks noGrp="1"/>
          </p:cNvSpPr>
          <p:nvPr>
            <p:ph type="title"/>
          </p:nvPr>
        </p:nvSpPr>
        <p:spPr/>
        <p:txBody>
          <a:bodyPr>
            <a:normAutofit/>
          </a:bodyPr>
          <a:lstStyle/>
          <a:p>
            <a:r>
              <a:rPr lang="en-US">
                <a:ea typeface="+mj-lt"/>
                <a:cs typeface="+mj-lt"/>
              </a:rPr>
              <a:t>4. Customer Personas</a:t>
            </a:r>
          </a:p>
        </p:txBody>
      </p:sp>
      <p:sp>
        <p:nvSpPr>
          <p:cNvPr id="3" name="Content Placeholder 2">
            <a:extLst>
              <a:ext uri="{FF2B5EF4-FFF2-40B4-BE49-F238E27FC236}">
                <a16:creationId xmlns:a16="http://schemas.microsoft.com/office/drawing/2014/main" id="{D225622F-D62F-C1BF-375F-DBD34BF932E6}"/>
              </a:ext>
            </a:extLst>
          </p:cNvPr>
          <p:cNvSpPr>
            <a:spLocks noGrp="1"/>
          </p:cNvSpPr>
          <p:nvPr>
            <p:ph idx="1"/>
          </p:nvPr>
        </p:nvSpPr>
        <p:spPr>
          <a:xfrm>
            <a:off x="826994" y="1825625"/>
            <a:ext cx="10515600" cy="4351338"/>
          </a:xfrm>
        </p:spPr>
        <p:txBody>
          <a:bodyPr vert="horz" lIns="91440" tIns="45720" rIns="91440" bIns="45720" rtlCol="0" anchor="t">
            <a:normAutofit fontScale="92500" lnSpcReduction="20000"/>
          </a:bodyPr>
          <a:lstStyle/>
          <a:p>
            <a:pPr marL="0" indent="0">
              <a:buNone/>
            </a:pPr>
            <a:r>
              <a:rPr lang="en-US" b="1">
                <a:ea typeface="+mn-lt"/>
                <a:cs typeface="+mn-lt"/>
              </a:rPr>
              <a:t>3. Startup Project Manager (Technology Product Users)</a:t>
            </a:r>
            <a:endParaRPr lang="en-US">
              <a:ea typeface="+mn-lt"/>
              <a:cs typeface="+mn-lt"/>
            </a:endParaRPr>
          </a:p>
          <a:p>
            <a:pPr>
              <a:buFont typeface="Arial"/>
            </a:pPr>
            <a:r>
              <a:rPr lang="en-US">
                <a:ea typeface="+mn-lt"/>
                <a:cs typeface="+mn-lt"/>
              </a:rPr>
              <a:t>Pain Points: Need for simple, affordable project management tools.</a:t>
            </a:r>
          </a:p>
          <a:p>
            <a:pPr>
              <a:buFont typeface="Arial"/>
            </a:pPr>
            <a:r>
              <a:rPr lang="en-US">
                <a:ea typeface="+mn-lt"/>
                <a:cs typeface="+mn-lt"/>
              </a:rPr>
              <a:t>Solution: Project management apps with cost-effective pricing.</a:t>
            </a:r>
          </a:p>
          <a:p>
            <a:pPr>
              <a:buFont typeface="Arial"/>
            </a:pPr>
            <a:r>
              <a:rPr lang="en-US">
                <a:ea typeface="+mn-lt"/>
                <a:cs typeface="+mn-lt"/>
              </a:rPr>
              <a:t>Preferred Channels: Software review platforms, LinkedIn ads, startup incubators. (G2, 2023).</a:t>
            </a:r>
          </a:p>
          <a:p>
            <a:pPr marL="0" indent="0">
              <a:buNone/>
            </a:pPr>
            <a:r>
              <a:rPr lang="en-US" b="1">
                <a:ea typeface="+mn-lt"/>
                <a:cs typeface="+mn-lt"/>
              </a:rPr>
              <a:t>4. Local Business Owner (SMS Marketing Clients)</a:t>
            </a:r>
            <a:endParaRPr lang="en-US">
              <a:ea typeface="+mn-lt"/>
              <a:cs typeface="+mn-lt"/>
            </a:endParaRPr>
          </a:p>
          <a:p>
            <a:pPr>
              <a:buFont typeface="Arial"/>
            </a:pPr>
            <a:r>
              <a:rPr lang="en-US">
                <a:ea typeface="+mn-lt"/>
                <a:cs typeface="+mn-lt"/>
              </a:rPr>
              <a:t>Pain Points: Struggling with customer engagement &amp; low marketing ROI.</a:t>
            </a:r>
          </a:p>
          <a:p>
            <a:pPr>
              <a:buFont typeface="Arial"/>
            </a:pPr>
            <a:r>
              <a:rPr lang="en-US">
                <a:ea typeface="+mn-lt"/>
                <a:cs typeface="+mn-lt"/>
              </a:rPr>
              <a:t>Solution: Automated SMS marketing solutions tailored for small businesses.</a:t>
            </a:r>
          </a:p>
          <a:p>
            <a:pPr>
              <a:buFont typeface="Arial"/>
            </a:pPr>
            <a:r>
              <a:rPr lang="en-US">
                <a:ea typeface="+mn-lt"/>
                <a:cs typeface="+mn-lt"/>
              </a:rPr>
              <a:t>Preferred Channels: Local business groups, digital marketing blogs, email campaigns. (Business Insider, 2023).</a:t>
            </a:r>
          </a:p>
          <a:p>
            <a:pPr marL="0" indent="0">
              <a:buNone/>
            </a:pPr>
            <a:endParaRPr lang="en-US" b="1">
              <a:ea typeface="+mn-lt"/>
              <a:cs typeface="+mn-lt"/>
            </a:endParaRPr>
          </a:p>
        </p:txBody>
      </p:sp>
      <p:pic>
        <p:nvPicPr>
          <p:cNvPr id="5" name="Picture 4">
            <a:extLst>
              <a:ext uri="{FF2B5EF4-FFF2-40B4-BE49-F238E27FC236}">
                <a16:creationId xmlns:a16="http://schemas.microsoft.com/office/drawing/2014/main" id="{5085D28B-F409-23ED-7CD7-DB8706C20325}"/>
              </a:ext>
            </a:extLst>
          </p:cNvPr>
          <p:cNvPicPr>
            <a:picLocks noChangeAspect="1"/>
          </p:cNvPicPr>
          <p:nvPr/>
        </p:nvPicPr>
        <p:blipFill>
          <a:blip r:embed="rId2"/>
          <a:stretch>
            <a:fillRect/>
          </a:stretch>
        </p:blipFill>
        <p:spPr>
          <a:xfrm>
            <a:off x="11062727" y="5323"/>
            <a:ext cx="1126752" cy="1255620"/>
          </a:xfrm>
          <a:prstGeom prst="rect">
            <a:avLst/>
          </a:prstGeom>
        </p:spPr>
      </p:pic>
    </p:spTree>
    <p:extLst>
      <p:ext uri="{BB962C8B-B14F-4D97-AF65-F5344CB8AC3E}">
        <p14:creationId xmlns:p14="http://schemas.microsoft.com/office/powerpoint/2010/main" val="20615233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85C7E-6C5F-5A37-0890-D11F1F1D02B3}"/>
              </a:ext>
            </a:extLst>
          </p:cNvPr>
          <p:cNvSpPr>
            <a:spLocks noGrp="1"/>
          </p:cNvSpPr>
          <p:nvPr>
            <p:ph type="title"/>
          </p:nvPr>
        </p:nvSpPr>
        <p:spPr/>
        <p:txBody>
          <a:bodyPr/>
          <a:lstStyle/>
          <a:p>
            <a:r>
              <a:rPr lang="en-US" b="1">
                <a:ea typeface="+mj-lt"/>
                <a:cs typeface="+mj-lt"/>
              </a:rPr>
              <a:t>References</a:t>
            </a:r>
            <a:endParaRPr lang="en-US">
              <a:ea typeface="+mj-lt"/>
              <a:cs typeface="+mj-lt"/>
            </a:endParaRPr>
          </a:p>
        </p:txBody>
      </p:sp>
      <p:sp>
        <p:nvSpPr>
          <p:cNvPr id="3" name="Content Placeholder 2">
            <a:extLst>
              <a:ext uri="{FF2B5EF4-FFF2-40B4-BE49-F238E27FC236}">
                <a16:creationId xmlns:a16="http://schemas.microsoft.com/office/drawing/2014/main" id="{8CE63212-0D55-A414-BD96-EFC48B4DA86E}"/>
              </a:ext>
            </a:extLst>
          </p:cNvPr>
          <p:cNvSpPr>
            <a:spLocks noGrp="1"/>
          </p:cNvSpPr>
          <p:nvPr>
            <p:ph idx="1"/>
          </p:nvPr>
        </p:nvSpPr>
        <p:spPr/>
        <p:txBody>
          <a:bodyPr vert="horz" lIns="91440" tIns="45720" rIns="91440" bIns="45720" rtlCol="0" anchor="t">
            <a:noAutofit/>
          </a:bodyPr>
          <a:lstStyle/>
          <a:p>
            <a:pPr>
              <a:buFont typeface="Arial"/>
              <a:buChar char="•"/>
            </a:pPr>
            <a:r>
              <a:rPr lang="en-US" sz="1600">
                <a:ea typeface="+mn-lt"/>
                <a:cs typeface="+mn-lt"/>
              </a:rPr>
              <a:t>Gartner. (2023). IT Consulting Market Trends. Retrieved from </a:t>
            </a:r>
            <a:r>
              <a:rPr lang="en-US" sz="1600">
                <a:ea typeface="+mn-lt"/>
                <a:cs typeface="+mn-lt"/>
                <a:hlinkClick r:id="rId2"/>
              </a:rPr>
              <a:t>https://www.gartner.com</a:t>
            </a:r>
            <a:endParaRPr lang="en-US" sz="1600"/>
          </a:p>
          <a:p>
            <a:pPr>
              <a:buFont typeface="Arial"/>
              <a:buChar char="•"/>
            </a:pPr>
            <a:r>
              <a:rPr lang="en-US" sz="1600">
                <a:ea typeface="+mn-lt"/>
                <a:cs typeface="+mn-lt"/>
              </a:rPr>
              <a:t>Statista. (2023). Cloud Computing &amp; Cybersecurity Growth. Retrieved from </a:t>
            </a:r>
            <a:r>
              <a:rPr lang="en-US" sz="1600">
                <a:ea typeface="+mn-lt"/>
                <a:cs typeface="+mn-lt"/>
                <a:hlinkClick r:id="rId3"/>
              </a:rPr>
              <a:t>https://www.statista.com</a:t>
            </a:r>
            <a:endParaRPr lang="en-US" sz="1600"/>
          </a:p>
          <a:p>
            <a:pPr>
              <a:buFont typeface="Arial"/>
              <a:buChar char="•"/>
            </a:pPr>
            <a:r>
              <a:rPr lang="en-US" sz="1600">
                <a:ea typeface="+mn-lt"/>
                <a:cs typeface="+mn-lt"/>
              </a:rPr>
              <a:t>IBISWorld. (2023). Technology Staffing Industry Report. Retrieved from </a:t>
            </a:r>
            <a:r>
              <a:rPr lang="en-US" sz="1600">
                <a:ea typeface="+mn-lt"/>
                <a:cs typeface="+mn-lt"/>
                <a:hlinkClick r:id="rId4"/>
              </a:rPr>
              <a:t>https://www.ibisworld.com</a:t>
            </a:r>
            <a:endParaRPr lang="en-US" sz="1600"/>
          </a:p>
          <a:p>
            <a:pPr>
              <a:buFont typeface="Arial"/>
              <a:buChar char="•"/>
            </a:pPr>
            <a:r>
              <a:rPr lang="en-US" sz="1600">
                <a:ea typeface="+mn-lt"/>
                <a:cs typeface="+mn-lt"/>
              </a:rPr>
              <a:t>G2. (2023). Project Management Tools Market Overview. Retrieved from </a:t>
            </a:r>
            <a:r>
              <a:rPr lang="en-US" sz="1600">
                <a:ea typeface="+mn-lt"/>
                <a:cs typeface="+mn-lt"/>
                <a:hlinkClick r:id="rId5"/>
              </a:rPr>
              <a:t>https://www.g2.com</a:t>
            </a:r>
            <a:endParaRPr lang="en-US" sz="1600"/>
          </a:p>
          <a:p>
            <a:pPr>
              <a:buFont typeface="Arial"/>
              <a:buChar char="•"/>
            </a:pPr>
            <a:r>
              <a:rPr lang="en-US" sz="1600">
                <a:ea typeface="+mn-lt"/>
                <a:cs typeface="+mn-lt"/>
              </a:rPr>
              <a:t>Forbes. (2023). AI in IT Services &amp; Staffing. Retrieved from </a:t>
            </a:r>
            <a:r>
              <a:rPr lang="en-US" sz="1600">
                <a:ea typeface="+mn-lt"/>
                <a:cs typeface="+mn-lt"/>
                <a:hlinkClick r:id="rId6"/>
              </a:rPr>
              <a:t>https://www.forbes.com</a:t>
            </a:r>
            <a:endParaRPr lang="en-US" sz="1600"/>
          </a:p>
          <a:p>
            <a:pPr>
              <a:buFont typeface="Arial"/>
              <a:buChar char="•"/>
            </a:pPr>
            <a:r>
              <a:rPr lang="en-US" sz="1600">
                <a:ea typeface="+mn-lt"/>
                <a:cs typeface="+mn-lt"/>
              </a:rPr>
              <a:t>Crunchbase. (2023). Tech Startup Industry Insights. Retrieved from </a:t>
            </a:r>
            <a:r>
              <a:rPr lang="en-US" sz="1600">
                <a:ea typeface="+mn-lt"/>
                <a:cs typeface="+mn-lt"/>
                <a:hlinkClick r:id="rId7"/>
              </a:rPr>
              <a:t>https://www.crunchbase.com</a:t>
            </a:r>
            <a:endParaRPr lang="en-US" sz="1600"/>
          </a:p>
          <a:p>
            <a:pPr>
              <a:buFont typeface="Arial"/>
              <a:buChar char="•"/>
            </a:pPr>
            <a:r>
              <a:rPr lang="en-US" sz="1600">
                <a:ea typeface="+mn-lt"/>
                <a:cs typeface="+mn-lt"/>
              </a:rPr>
              <a:t>Clutch. (2023). IT Services &amp; Staffing Company Ratings. Retrieved from </a:t>
            </a:r>
            <a:r>
              <a:rPr lang="en-US" sz="1600">
                <a:ea typeface="+mn-lt"/>
                <a:cs typeface="+mn-lt"/>
                <a:hlinkClick r:id="rId8"/>
              </a:rPr>
              <a:t>https://www.clutch.co</a:t>
            </a:r>
            <a:endParaRPr lang="en-US" sz="1600"/>
          </a:p>
          <a:p>
            <a:pPr>
              <a:buFont typeface="Arial"/>
              <a:buChar char="•"/>
            </a:pPr>
            <a:r>
              <a:rPr lang="en-US" sz="1600" err="1">
                <a:ea typeface="+mn-lt"/>
                <a:cs typeface="+mn-lt"/>
              </a:rPr>
              <a:t>GoodFirms</a:t>
            </a:r>
            <a:r>
              <a:rPr lang="en-US" sz="1600">
                <a:ea typeface="+mn-lt"/>
                <a:cs typeface="+mn-lt"/>
              </a:rPr>
              <a:t>. (2023). SMB Adoption of Project Management Tools. Retrieved from </a:t>
            </a:r>
            <a:r>
              <a:rPr lang="en-US" sz="1600">
                <a:ea typeface="+mn-lt"/>
                <a:cs typeface="+mn-lt"/>
                <a:hlinkClick r:id="rId9"/>
              </a:rPr>
              <a:t>https://www.goodfirms.co</a:t>
            </a:r>
            <a:endParaRPr lang="en-US" sz="1600"/>
          </a:p>
          <a:p>
            <a:pPr>
              <a:buFont typeface="Arial"/>
              <a:buChar char="•"/>
            </a:pPr>
            <a:r>
              <a:rPr lang="en-US" sz="1600">
                <a:ea typeface="+mn-lt"/>
                <a:cs typeface="+mn-lt"/>
              </a:rPr>
              <a:t>TechCrunch. (2023). AI in Recruitment &amp; Hiring. Retrieved from </a:t>
            </a:r>
            <a:r>
              <a:rPr lang="en-US" sz="1600">
                <a:ea typeface="+mn-lt"/>
                <a:cs typeface="+mn-lt"/>
                <a:hlinkClick r:id="rId10"/>
              </a:rPr>
              <a:t>https://www.techcrunch.com</a:t>
            </a:r>
            <a:endParaRPr lang="en-US" sz="1600"/>
          </a:p>
          <a:p>
            <a:pPr>
              <a:buFont typeface="Arial"/>
              <a:buChar char="•"/>
            </a:pPr>
            <a:r>
              <a:rPr lang="en-US" sz="1600">
                <a:ea typeface="+mn-lt"/>
                <a:cs typeface="+mn-lt"/>
              </a:rPr>
              <a:t>Business Insider. (2023). Growth of SMS Marketing. Retrieved from </a:t>
            </a:r>
            <a:r>
              <a:rPr lang="en-US" sz="1600">
                <a:ea typeface="+mn-lt"/>
                <a:cs typeface="+mn-lt"/>
                <a:hlinkClick r:id="rId11"/>
              </a:rPr>
              <a:t>https://www.businessinsider.com</a:t>
            </a:r>
            <a:endParaRPr lang="en-US" sz="1600"/>
          </a:p>
          <a:p>
            <a:pPr>
              <a:buFont typeface="Arial"/>
              <a:buChar char="•"/>
            </a:pPr>
            <a:r>
              <a:rPr lang="en-US" sz="1600" err="1">
                <a:ea typeface="+mn-lt"/>
                <a:cs typeface="+mn-lt"/>
              </a:rPr>
              <a:t>Owler</a:t>
            </a:r>
            <a:r>
              <a:rPr lang="en-US" sz="1600">
                <a:ea typeface="+mn-lt"/>
                <a:cs typeface="+mn-lt"/>
              </a:rPr>
              <a:t>. (2023). </a:t>
            </a:r>
            <a:r>
              <a:rPr lang="en-US" sz="1600" err="1">
                <a:ea typeface="+mn-lt"/>
                <a:cs typeface="+mn-lt"/>
              </a:rPr>
              <a:t>TechNova</a:t>
            </a:r>
            <a:r>
              <a:rPr lang="en-US" sz="1600">
                <a:ea typeface="+mn-lt"/>
                <a:cs typeface="+mn-lt"/>
              </a:rPr>
              <a:t> Solutions Revenue Data. Retrieved from </a:t>
            </a:r>
            <a:r>
              <a:rPr lang="en-US" sz="1600">
                <a:ea typeface="+mn-lt"/>
                <a:cs typeface="+mn-lt"/>
                <a:hlinkClick r:id="rId12"/>
              </a:rPr>
              <a:t>https://www.owler.com</a:t>
            </a:r>
            <a:endParaRPr lang="en-US" sz="1600"/>
          </a:p>
          <a:p>
            <a:pPr>
              <a:buFont typeface="Arial"/>
              <a:buChar char="•"/>
            </a:pPr>
            <a:r>
              <a:rPr lang="en-US" sz="1600">
                <a:ea typeface="+mn-lt"/>
                <a:cs typeface="+mn-lt"/>
              </a:rPr>
              <a:t>ZoomInfo. (2023). </a:t>
            </a:r>
            <a:r>
              <a:rPr lang="en-US" sz="1600" err="1">
                <a:ea typeface="+mn-lt"/>
                <a:cs typeface="+mn-lt"/>
              </a:rPr>
              <a:t>HireTech</a:t>
            </a:r>
            <a:r>
              <a:rPr lang="en-US" sz="1600">
                <a:ea typeface="+mn-lt"/>
                <a:cs typeface="+mn-lt"/>
              </a:rPr>
              <a:t> Hub Market Insights. Retrieved from </a:t>
            </a:r>
            <a:r>
              <a:rPr lang="en-US" sz="1600">
                <a:ea typeface="+mn-lt"/>
                <a:cs typeface="+mn-lt"/>
                <a:hlinkClick r:id="rId13"/>
              </a:rPr>
              <a:t>https://www.zoominfo.com</a:t>
            </a:r>
            <a:endParaRPr lang="en-US" sz="1600"/>
          </a:p>
          <a:p>
            <a:pPr marL="0" indent="0">
              <a:buNone/>
            </a:pPr>
            <a:endParaRPr lang="en-US" sz="1600"/>
          </a:p>
        </p:txBody>
      </p:sp>
      <p:pic>
        <p:nvPicPr>
          <p:cNvPr id="5" name="Picture 4">
            <a:extLst>
              <a:ext uri="{FF2B5EF4-FFF2-40B4-BE49-F238E27FC236}">
                <a16:creationId xmlns:a16="http://schemas.microsoft.com/office/drawing/2014/main" id="{9EE61EF0-4FFC-55F1-8057-4837FE51500B}"/>
              </a:ext>
            </a:extLst>
          </p:cNvPr>
          <p:cNvPicPr>
            <a:picLocks noChangeAspect="1"/>
          </p:cNvPicPr>
          <p:nvPr/>
        </p:nvPicPr>
        <p:blipFill>
          <a:blip r:embed="rId14"/>
          <a:stretch>
            <a:fillRect/>
          </a:stretch>
        </p:blipFill>
        <p:spPr>
          <a:xfrm>
            <a:off x="11062727" y="5323"/>
            <a:ext cx="1126752" cy="1255620"/>
          </a:xfrm>
          <a:prstGeom prst="rect">
            <a:avLst/>
          </a:prstGeom>
        </p:spPr>
      </p:pic>
    </p:spTree>
    <p:extLst>
      <p:ext uri="{BB962C8B-B14F-4D97-AF65-F5344CB8AC3E}">
        <p14:creationId xmlns:p14="http://schemas.microsoft.com/office/powerpoint/2010/main" val="31539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79B26D-9B93-EBE1-BD25-CCCDDDB92E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BD7BD74-9BD6-BDC5-ACD3-B7544CAC57EF}"/>
              </a:ext>
            </a:extLst>
          </p:cNvPr>
          <p:cNvSpPr>
            <a:spLocks noGrp="1"/>
          </p:cNvSpPr>
          <p:nvPr>
            <p:ph type="title"/>
          </p:nvPr>
        </p:nvSpPr>
        <p:spPr>
          <a:xfrm>
            <a:off x="831850" y="286591"/>
            <a:ext cx="10515600" cy="2852737"/>
          </a:xfrm>
        </p:spPr>
        <p:txBody>
          <a:bodyPr>
            <a:normAutofit/>
          </a:bodyPr>
          <a:lstStyle/>
          <a:p>
            <a:r>
              <a:rPr lang="en-US" b="1">
                <a:ea typeface="+mj-lt"/>
                <a:cs typeface="+mj-lt"/>
              </a:rPr>
              <a:t>Phase 2: </a:t>
            </a:r>
          </a:p>
        </p:txBody>
      </p:sp>
      <p:sp>
        <p:nvSpPr>
          <p:cNvPr id="3" name="Content Placeholder 2">
            <a:extLst>
              <a:ext uri="{FF2B5EF4-FFF2-40B4-BE49-F238E27FC236}">
                <a16:creationId xmlns:a16="http://schemas.microsoft.com/office/drawing/2014/main" id="{34BEDAFC-BFF9-9A6E-156A-B556D204935B}"/>
              </a:ext>
            </a:extLst>
          </p:cNvPr>
          <p:cNvSpPr>
            <a:spLocks noGrp="1"/>
          </p:cNvSpPr>
          <p:nvPr>
            <p:ph type="body" idx="1"/>
          </p:nvPr>
        </p:nvSpPr>
        <p:spPr>
          <a:xfrm>
            <a:off x="831850" y="3244757"/>
            <a:ext cx="10515600" cy="1500187"/>
          </a:xfrm>
        </p:spPr>
        <p:txBody>
          <a:bodyPr vert="horz" lIns="91440" tIns="45720" rIns="91440" bIns="45720" rtlCol="0" anchor="t">
            <a:normAutofit/>
          </a:bodyPr>
          <a:lstStyle/>
          <a:p>
            <a:r>
              <a:rPr lang="en-US" sz="6000">
                <a:solidFill>
                  <a:srgbClr val="000000"/>
                </a:solidFill>
                <a:latin typeface="Aptos Display"/>
                <a:ea typeface="+mn-lt"/>
                <a:cs typeface="+mn-lt"/>
              </a:rPr>
              <a:t>Strategy Development</a:t>
            </a:r>
            <a:endParaRPr lang="en-US" sz="6000">
              <a:solidFill>
                <a:srgbClr val="FF0000"/>
              </a:solidFill>
              <a:latin typeface="Aptos Display"/>
            </a:endParaRPr>
          </a:p>
          <a:p>
            <a:endParaRPr lang="en-US"/>
          </a:p>
        </p:txBody>
      </p:sp>
      <p:pic>
        <p:nvPicPr>
          <p:cNvPr id="5" name="Picture 4">
            <a:extLst>
              <a:ext uri="{FF2B5EF4-FFF2-40B4-BE49-F238E27FC236}">
                <a16:creationId xmlns:a16="http://schemas.microsoft.com/office/drawing/2014/main" id="{D34E02E3-EB59-9548-FEFD-BEC6407E562F}"/>
              </a:ext>
            </a:extLst>
          </p:cNvPr>
          <p:cNvPicPr>
            <a:picLocks noChangeAspect="1"/>
          </p:cNvPicPr>
          <p:nvPr/>
        </p:nvPicPr>
        <p:blipFill>
          <a:blip r:embed="rId2"/>
          <a:stretch>
            <a:fillRect/>
          </a:stretch>
        </p:blipFill>
        <p:spPr>
          <a:xfrm>
            <a:off x="11062727" y="5323"/>
            <a:ext cx="1126752" cy="1255620"/>
          </a:xfrm>
          <a:prstGeom prst="rect">
            <a:avLst/>
          </a:prstGeom>
        </p:spPr>
      </p:pic>
    </p:spTree>
    <p:extLst>
      <p:ext uri="{BB962C8B-B14F-4D97-AF65-F5344CB8AC3E}">
        <p14:creationId xmlns:p14="http://schemas.microsoft.com/office/powerpoint/2010/main" val="28968877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F95A8-B02B-E8FB-7DC0-D225A1AA7132}"/>
              </a:ext>
            </a:extLst>
          </p:cNvPr>
          <p:cNvSpPr>
            <a:spLocks noGrp="1"/>
          </p:cNvSpPr>
          <p:nvPr>
            <p:ph type="title"/>
          </p:nvPr>
        </p:nvSpPr>
        <p:spPr/>
        <p:txBody>
          <a:bodyPr/>
          <a:lstStyle/>
          <a:p>
            <a:r>
              <a:rPr lang="en-US" b="1" i="1" u="sng">
                <a:ea typeface="+mj-lt"/>
                <a:cs typeface="+mj-lt"/>
              </a:rPr>
              <a:t>📊 Strategy Development for Astrally</a:t>
            </a:r>
            <a:endParaRPr lang="en-US" b="1" i="1" u="sng"/>
          </a:p>
        </p:txBody>
      </p:sp>
      <p:sp>
        <p:nvSpPr>
          <p:cNvPr id="3" name="Content Placeholder 2">
            <a:extLst>
              <a:ext uri="{FF2B5EF4-FFF2-40B4-BE49-F238E27FC236}">
                <a16:creationId xmlns:a16="http://schemas.microsoft.com/office/drawing/2014/main" id="{4FEF2643-53A4-4432-6C92-D77ECB698E07}"/>
              </a:ext>
            </a:extLst>
          </p:cNvPr>
          <p:cNvSpPr>
            <a:spLocks noGrp="1"/>
          </p:cNvSpPr>
          <p:nvPr>
            <p:ph idx="1"/>
          </p:nvPr>
        </p:nvSpPr>
        <p:spPr/>
        <p:txBody>
          <a:bodyPr vert="horz" lIns="91440" tIns="45720" rIns="91440" bIns="45720" rtlCol="0" anchor="t">
            <a:normAutofit/>
          </a:bodyPr>
          <a:lstStyle/>
          <a:p>
            <a:pPr marL="0" indent="0">
              <a:buNone/>
            </a:pPr>
            <a:r>
              <a:rPr lang="en-US">
                <a:ea typeface="+mn-lt"/>
                <a:cs typeface="+mn-lt"/>
              </a:rPr>
              <a:t>🎯</a:t>
            </a:r>
            <a:r>
              <a:rPr lang="en-US" u="sng">
                <a:ea typeface="+mn-lt"/>
                <a:cs typeface="+mn-lt"/>
              </a:rPr>
              <a:t> UNIQUE VALUE PROPOSITION</a:t>
            </a:r>
          </a:p>
          <a:p>
            <a:pPr marL="0" indent="0">
              <a:buNone/>
            </a:pPr>
            <a:endParaRPr lang="en-US">
              <a:ea typeface="+mn-lt"/>
              <a:cs typeface="+mn-lt"/>
            </a:endParaRPr>
          </a:p>
          <a:p>
            <a:pPr>
              <a:buFont typeface="Arial"/>
              <a:buChar char="•"/>
            </a:pPr>
            <a:r>
              <a:rPr lang="en-US">
                <a:ea typeface="+mn-lt"/>
                <a:cs typeface="+mn-lt"/>
              </a:rPr>
              <a:t>🔄 End-to-End Integration: Seamless IT, marketing &amp; data solutions</a:t>
            </a:r>
            <a:endParaRPr lang="en-US"/>
          </a:p>
          <a:p>
            <a:pPr>
              <a:buFont typeface="Arial"/>
              <a:buChar char="•"/>
            </a:pPr>
            <a:r>
              <a:rPr lang="en-US">
                <a:ea typeface="+mn-lt"/>
                <a:cs typeface="+mn-lt"/>
              </a:rPr>
              <a:t>💡 Innovation-Driven: Cutting-edge technology implementation</a:t>
            </a:r>
            <a:endParaRPr lang="en-US"/>
          </a:p>
          <a:p>
            <a:pPr>
              <a:buFont typeface="Arial"/>
              <a:buChar char="•"/>
            </a:pPr>
            <a:r>
              <a:rPr lang="en-US">
                <a:ea typeface="+mn-lt"/>
                <a:cs typeface="+mn-lt"/>
              </a:rPr>
              <a:t>📈 Scalable Solutions: Growth-aligned technology</a:t>
            </a:r>
            <a:endParaRPr lang="en-US"/>
          </a:p>
          <a:p>
            <a:pPr>
              <a:buFont typeface="Arial"/>
              <a:buChar char="•"/>
            </a:pPr>
            <a:r>
              <a:rPr lang="en-US">
                <a:ea typeface="+mn-lt"/>
                <a:cs typeface="+mn-lt"/>
              </a:rPr>
              <a:t>🎯 Industry Focused: Deep vertical expertise</a:t>
            </a:r>
            <a:endParaRPr lang="en-US"/>
          </a:p>
          <a:p>
            <a:pPr>
              <a:buFont typeface="Arial"/>
              <a:buChar char="•"/>
            </a:pPr>
            <a:r>
              <a:rPr lang="en-US">
                <a:ea typeface="+mn-lt"/>
                <a:cs typeface="+mn-lt"/>
              </a:rPr>
              <a:t>🤝 Partnership Approach: Long-term client success</a:t>
            </a:r>
            <a:endParaRPr lang="en-US"/>
          </a:p>
          <a:p>
            <a:pPr marL="0" indent="0">
              <a:buNone/>
            </a:pPr>
            <a:endParaRPr lang="en-US"/>
          </a:p>
        </p:txBody>
      </p:sp>
    </p:spTree>
    <p:extLst>
      <p:ext uri="{BB962C8B-B14F-4D97-AF65-F5344CB8AC3E}">
        <p14:creationId xmlns:p14="http://schemas.microsoft.com/office/powerpoint/2010/main" val="17850505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B2BAC-DA00-91B3-9380-B7EBAA387D2B}"/>
              </a:ext>
            </a:extLst>
          </p:cNvPr>
          <p:cNvSpPr>
            <a:spLocks noGrp="1"/>
          </p:cNvSpPr>
          <p:nvPr>
            <p:ph type="title"/>
          </p:nvPr>
        </p:nvSpPr>
        <p:spPr/>
        <p:txBody>
          <a:bodyPr/>
          <a:lstStyle/>
          <a:p>
            <a:r>
              <a:rPr lang="en-US">
                <a:ea typeface="+mj-lt"/>
                <a:cs typeface="+mj-lt"/>
              </a:rPr>
              <a:t>🌟 </a:t>
            </a:r>
            <a:r>
              <a:rPr lang="en-US" b="1" i="1" u="sng">
                <a:ea typeface="+mj-lt"/>
                <a:cs typeface="+mj-lt"/>
              </a:rPr>
              <a:t>BRAND POSITIONING</a:t>
            </a:r>
            <a:endParaRPr lang="en-US" b="1" i="1" u="sng"/>
          </a:p>
        </p:txBody>
      </p:sp>
      <p:sp>
        <p:nvSpPr>
          <p:cNvPr id="3" name="Content Placeholder 2">
            <a:extLst>
              <a:ext uri="{FF2B5EF4-FFF2-40B4-BE49-F238E27FC236}">
                <a16:creationId xmlns:a16="http://schemas.microsoft.com/office/drawing/2014/main" id="{EC72975D-0CCD-4371-A12F-A6C016F9563F}"/>
              </a:ext>
            </a:extLst>
          </p:cNvPr>
          <p:cNvSpPr>
            <a:spLocks noGrp="1"/>
          </p:cNvSpPr>
          <p:nvPr>
            <p:ph idx="1"/>
          </p:nvPr>
        </p:nvSpPr>
        <p:spPr/>
        <p:txBody>
          <a:bodyPr vert="horz" lIns="91440" tIns="45720" rIns="91440" bIns="45720" rtlCol="0" anchor="t">
            <a:normAutofit/>
          </a:bodyPr>
          <a:lstStyle/>
          <a:p>
            <a:r>
              <a:rPr lang="en-US">
                <a:ea typeface="+mn-lt"/>
                <a:cs typeface="+mn-lt"/>
              </a:rPr>
              <a:t>🏢 Target Market: SMB and mid-market enterprises</a:t>
            </a:r>
            <a:endParaRPr lang="en-US"/>
          </a:p>
          <a:p>
            <a:r>
              <a:rPr lang="en-US">
                <a:ea typeface="+mn-lt"/>
                <a:cs typeface="+mn-lt"/>
              </a:rPr>
              <a:t>💪 Market Position: Premium full-service technology partner</a:t>
            </a:r>
            <a:endParaRPr lang="en-US"/>
          </a:p>
          <a:p>
            <a:r>
              <a:rPr lang="en-US">
                <a:ea typeface="+mn-lt"/>
                <a:cs typeface="+mn-lt"/>
              </a:rPr>
              <a:t>🎯 Core Focus: Digital transformation enabler</a:t>
            </a:r>
            <a:endParaRPr lang="en-US"/>
          </a:p>
          <a:p>
            <a:r>
              <a:rPr lang="en-US">
                <a:ea typeface="+mn-lt"/>
                <a:cs typeface="+mn-lt"/>
              </a:rPr>
              <a:t>🌐 Coverage: Multi-industry expertise</a:t>
            </a:r>
            <a:endParaRPr lang="en-US"/>
          </a:p>
          <a:p>
            <a:r>
              <a:rPr lang="en-US">
                <a:ea typeface="+mn-lt"/>
                <a:cs typeface="+mn-lt"/>
              </a:rPr>
              <a:t>✨ Differentiation: Integrated solutions provider(PERSONALISED </a:t>
            </a:r>
            <a:r>
              <a:rPr lang="en-US" err="1">
                <a:ea typeface="+mn-lt"/>
                <a:cs typeface="+mn-lt"/>
              </a:rPr>
              <a:t>custormer</a:t>
            </a:r>
            <a:r>
              <a:rPr lang="en-US">
                <a:ea typeface="+mn-lt"/>
                <a:cs typeface="+mn-lt"/>
              </a:rPr>
              <a:t> relationship)</a:t>
            </a:r>
            <a:endParaRPr lang="en-US"/>
          </a:p>
          <a:p>
            <a:endParaRPr lang="en-US"/>
          </a:p>
        </p:txBody>
      </p:sp>
    </p:spTree>
    <p:extLst>
      <p:ext uri="{BB962C8B-B14F-4D97-AF65-F5344CB8AC3E}">
        <p14:creationId xmlns:p14="http://schemas.microsoft.com/office/powerpoint/2010/main" val="22426668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DC4F0-15C1-0047-EE15-8420B9259D9D}"/>
              </a:ext>
            </a:extLst>
          </p:cNvPr>
          <p:cNvSpPr>
            <a:spLocks noGrp="1"/>
          </p:cNvSpPr>
          <p:nvPr>
            <p:ph type="title"/>
          </p:nvPr>
        </p:nvSpPr>
        <p:spPr/>
        <p:txBody>
          <a:bodyPr/>
          <a:lstStyle/>
          <a:p>
            <a:r>
              <a:rPr lang="en-US">
                <a:ea typeface="+mj-lt"/>
                <a:cs typeface="+mj-lt"/>
              </a:rPr>
              <a:t>📣</a:t>
            </a:r>
            <a:r>
              <a:rPr lang="en-US" b="1" i="1" u="sng">
                <a:ea typeface="+mj-lt"/>
                <a:cs typeface="+mj-lt"/>
              </a:rPr>
              <a:t> KEY BRAND MESSAGING</a:t>
            </a:r>
            <a:endParaRPr lang="en-US" b="1" i="1" u="sng"/>
          </a:p>
        </p:txBody>
      </p:sp>
      <p:sp>
        <p:nvSpPr>
          <p:cNvPr id="3" name="Content Placeholder 2">
            <a:extLst>
              <a:ext uri="{FF2B5EF4-FFF2-40B4-BE49-F238E27FC236}">
                <a16:creationId xmlns:a16="http://schemas.microsoft.com/office/drawing/2014/main" id="{B8361958-A9D3-19F4-704D-2DA7AA8AEBCC}"/>
              </a:ext>
            </a:extLst>
          </p:cNvPr>
          <p:cNvSpPr>
            <a:spLocks noGrp="1"/>
          </p:cNvSpPr>
          <p:nvPr>
            <p:ph idx="1"/>
          </p:nvPr>
        </p:nvSpPr>
        <p:spPr/>
        <p:txBody>
          <a:bodyPr vert="horz" lIns="91440" tIns="45720" rIns="91440" bIns="45720" rtlCol="0" anchor="t">
            <a:normAutofit/>
          </a:bodyPr>
          <a:lstStyle/>
          <a:p>
            <a:r>
              <a:rPr lang="en-US">
                <a:ea typeface="+mn-lt"/>
                <a:cs typeface="+mn-lt"/>
              </a:rPr>
              <a:t>🎯 Primary Message: </a:t>
            </a:r>
            <a:endParaRPr lang="en-US"/>
          </a:p>
          <a:p>
            <a:pPr marL="0" indent="0">
              <a:buNone/>
            </a:pPr>
            <a:r>
              <a:rPr lang="en-US">
                <a:ea typeface="+mn-lt"/>
                <a:cs typeface="+mn-lt"/>
              </a:rPr>
              <a:t>   "Technology solutions that evolve with your business"</a:t>
            </a:r>
            <a:endParaRPr lang="en-US"/>
          </a:p>
          <a:p>
            <a:r>
              <a:rPr lang="en-US">
                <a:ea typeface="+mn-lt"/>
                <a:cs typeface="+mn-lt"/>
              </a:rPr>
              <a:t>💬 Supporting Messages: </a:t>
            </a:r>
            <a:endParaRPr lang="en-US"/>
          </a:p>
          <a:p>
            <a:pPr marL="0" indent="0">
              <a:buNone/>
            </a:pPr>
            <a:r>
              <a:rPr lang="en-US">
                <a:ea typeface="+mn-lt"/>
                <a:cs typeface="+mn-lt"/>
              </a:rPr>
              <a:t>   🔧 "Expert solutions, seamless integration"</a:t>
            </a:r>
            <a:endParaRPr lang="en-US"/>
          </a:p>
          <a:p>
            <a:pPr marL="0" indent="0">
              <a:buNone/>
            </a:pPr>
            <a:r>
              <a:rPr lang="en-US">
                <a:ea typeface="+mn-lt"/>
                <a:cs typeface="+mn-lt"/>
              </a:rPr>
              <a:t>   🚀 "Accelerating business growth through technology"</a:t>
            </a:r>
            <a:endParaRPr lang="en-US"/>
          </a:p>
          <a:p>
            <a:pPr marL="0" indent="0">
              <a:buNone/>
            </a:pPr>
            <a:r>
              <a:rPr lang="en-US">
                <a:ea typeface="+mn-lt"/>
                <a:cs typeface="+mn-lt"/>
              </a:rPr>
              <a:t>   💡 "Innovation meets industry expertise"</a:t>
            </a:r>
            <a:endParaRPr lang="en-US"/>
          </a:p>
          <a:p>
            <a:endParaRPr lang="en-US"/>
          </a:p>
        </p:txBody>
      </p:sp>
    </p:spTree>
    <p:extLst>
      <p:ext uri="{BB962C8B-B14F-4D97-AF65-F5344CB8AC3E}">
        <p14:creationId xmlns:p14="http://schemas.microsoft.com/office/powerpoint/2010/main" val="1040963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071AF-797A-5F9F-9204-9F46A233F817}"/>
              </a:ext>
            </a:extLst>
          </p:cNvPr>
          <p:cNvSpPr>
            <a:spLocks noGrp="1"/>
          </p:cNvSpPr>
          <p:nvPr>
            <p:ph type="title"/>
          </p:nvPr>
        </p:nvSpPr>
        <p:spPr/>
        <p:txBody>
          <a:bodyPr/>
          <a:lstStyle/>
          <a:p>
            <a:r>
              <a:rPr lang="en-US">
                <a:ea typeface="+mj-lt"/>
                <a:cs typeface="+mj-lt"/>
              </a:rPr>
              <a:t>🎯</a:t>
            </a:r>
            <a:r>
              <a:rPr lang="en-US" b="1" i="1" u="sng">
                <a:ea typeface="+mj-lt"/>
                <a:cs typeface="+mj-lt"/>
              </a:rPr>
              <a:t> GO-TO-MARKET STRATEGY</a:t>
            </a:r>
            <a:endParaRPr lang="en-US" b="1" i="1" u="sng"/>
          </a:p>
        </p:txBody>
      </p:sp>
      <p:sp>
        <p:nvSpPr>
          <p:cNvPr id="3" name="Content Placeholder 2">
            <a:extLst>
              <a:ext uri="{FF2B5EF4-FFF2-40B4-BE49-F238E27FC236}">
                <a16:creationId xmlns:a16="http://schemas.microsoft.com/office/drawing/2014/main" id="{0340AA53-5513-201A-C1B3-3104AEC0CBA5}"/>
              </a:ext>
            </a:extLst>
          </p:cNvPr>
          <p:cNvSpPr>
            <a:spLocks noGrp="1"/>
          </p:cNvSpPr>
          <p:nvPr>
            <p:ph idx="1"/>
          </p:nvPr>
        </p:nvSpPr>
        <p:spPr/>
        <p:txBody>
          <a:bodyPr vert="horz" lIns="91440" tIns="45720" rIns="91440" bIns="45720" rtlCol="0" anchor="t">
            <a:normAutofit lnSpcReduction="10000"/>
          </a:bodyPr>
          <a:lstStyle/>
          <a:p>
            <a:pPr marL="0" indent="0">
              <a:buNone/>
            </a:pPr>
            <a:r>
              <a:rPr lang="en-US" u="sng">
                <a:ea typeface="+mn-lt"/>
                <a:cs typeface="+mn-lt"/>
              </a:rPr>
              <a:t>Phase 1: Foundation (Q1-Q2 2024)</a:t>
            </a:r>
            <a:endParaRPr lang="en-US" u="sng"/>
          </a:p>
          <a:p>
            <a:pPr marL="0" indent="0">
              <a:buNone/>
            </a:pPr>
            <a:r>
              <a:rPr lang="en-US" i="1" u="sng">
                <a:ea typeface="+mn-lt"/>
                <a:cs typeface="+mn-lt"/>
              </a:rPr>
              <a:t>Objective: Establish market presence and core capabilities</a:t>
            </a:r>
            <a:endParaRPr lang="en-US" i="1" u="sng"/>
          </a:p>
          <a:p>
            <a:pPr marL="0" indent="0">
              <a:buNone/>
            </a:pPr>
            <a:endParaRPr lang="en-US">
              <a:ea typeface="+mn-lt"/>
              <a:cs typeface="+mn-lt"/>
            </a:endParaRPr>
          </a:p>
          <a:p>
            <a:pPr>
              <a:buFont typeface="Arial"/>
              <a:buChar char="•"/>
            </a:pPr>
            <a:r>
              <a:rPr lang="en-US">
                <a:ea typeface="+mn-lt"/>
                <a:cs typeface="+mn-lt"/>
              </a:rPr>
              <a:t>🚀 Launch core services: Start with most in-demand services</a:t>
            </a:r>
            <a:endParaRPr lang="en-US"/>
          </a:p>
          <a:p>
            <a:pPr>
              <a:buFont typeface="Arial"/>
              <a:buChar char="•"/>
            </a:pPr>
            <a:r>
              <a:rPr lang="en-US">
                <a:ea typeface="+mn-lt"/>
                <a:cs typeface="+mn-lt"/>
              </a:rPr>
              <a:t>🌐 Establish digital presence: Website, social media, content         strategy</a:t>
            </a:r>
            <a:endParaRPr lang="en-US"/>
          </a:p>
          <a:p>
            <a:pPr>
              <a:buFont typeface="Arial"/>
              <a:buChar char="•"/>
            </a:pPr>
            <a:r>
              <a:rPr lang="en-US">
                <a:ea typeface="+mn-lt"/>
                <a:cs typeface="+mn-lt"/>
              </a:rPr>
              <a:t>👥 Build initial sales team: Industry-specialized account executives</a:t>
            </a:r>
            <a:endParaRPr lang="en-US"/>
          </a:p>
          <a:p>
            <a:pPr>
              <a:buFont typeface="Arial"/>
              <a:buChar char="•"/>
            </a:pPr>
            <a:r>
              <a:rPr lang="en-US">
                <a:ea typeface="+mn-lt"/>
                <a:cs typeface="+mn-lt"/>
              </a:rPr>
              <a:t>🤝 Develop partner network: Technology vendors and service providers</a:t>
            </a:r>
            <a:endParaRPr lang="en-US"/>
          </a:p>
          <a:p>
            <a:pPr marL="0" indent="0">
              <a:buNone/>
            </a:pPr>
            <a:endParaRPr lang="en-US"/>
          </a:p>
        </p:txBody>
      </p:sp>
    </p:spTree>
    <p:extLst>
      <p:ext uri="{BB962C8B-B14F-4D97-AF65-F5344CB8AC3E}">
        <p14:creationId xmlns:p14="http://schemas.microsoft.com/office/powerpoint/2010/main" val="41356143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35904-568D-57A5-488E-1186A573E3EE}"/>
              </a:ext>
            </a:extLst>
          </p:cNvPr>
          <p:cNvSpPr>
            <a:spLocks noGrp="1"/>
          </p:cNvSpPr>
          <p:nvPr>
            <p:ph type="title"/>
          </p:nvPr>
        </p:nvSpPr>
        <p:spPr/>
        <p:txBody>
          <a:bodyPr>
            <a:normAutofit/>
          </a:bodyPr>
          <a:lstStyle/>
          <a:p>
            <a:r>
              <a:rPr lang="en-US">
                <a:ea typeface="+mj-lt"/>
                <a:cs typeface="+mj-lt"/>
              </a:rPr>
              <a:t>Phase 2: Growth (Q3-Q4 2024)</a:t>
            </a:r>
            <a:br>
              <a:rPr lang="en-US">
                <a:ea typeface="+mj-lt"/>
                <a:cs typeface="+mj-lt"/>
              </a:rPr>
            </a:br>
            <a:r>
              <a:rPr lang="en-US" sz="3200" i="1" u="sng">
                <a:ea typeface="+mj-lt"/>
                <a:cs typeface="+mj-lt"/>
              </a:rPr>
              <a:t>Objective: Expand market reach and service depth</a:t>
            </a:r>
            <a:endParaRPr lang="en-US" sz="3200" i="1" u="sng"/>
          </a:p>
        </p:txBody>
      </p:sp>
      <p:sp>
        <p:nvSpPr>
          <p:cNvPr id="3" name="Content Placeholder 2">
            <a:extLst>
              <a:ext uri="{FF2B5EF4-FFF2-40B4-BE49-F238E27FC236}">
                <a16:creationId xmlns:a16="http://schemas.microsoft.com/office/drawing/2014/main" id="{45717274-D7D5-23A9-B232-1D49B4D09B56}"/>
              </a:ext>
            </a:extLst>
          </p:cNvPr>
          <p:cNvSpPr>
            <a:spLocks noGrp="1"/>
          </p:cNvSpPr>
          <p:nvPr>
            <p:ph idx="1"/>
          </p:nvPr>
        </p:nvSpPr>
        <p:spPr/>
        <p:txBody>
          <a:bodyPr vert="horz" lIns="91440" tIns="45720" rIns="91440" bIns="45720" rtlCol="0" anchor="t">
            <a:normAutofit/>
          </a:bodyPr>
          <a:lstStyle/>
          <a:p>
            <a:r>
              <a:rPr lang="en-US">
                <a:ea typeface="+mn-lt"/>
                <a:cs typeface="+mn-lt"/>
              </a:rPr>
              <a:t>📈 Scale service portfolio: Add specialized offerings</a:t>
            </a:r>
            <a:endParaRPr lang="en-US"/>
          </a:p>
          <a:p>
            <a:r>
              <a:rPr lang="en-US">
                <a:ea typeface="+mn-lt"/>
                <a:cs typeface="+mn-lt"/>
              </a:rPr>
              <a:t>📣 Expand marketing operations: Content marketing and thought leadership</a:t>
            </a:r>
            <a:endParaRPr lang="en-US"/>
          </a:p>
          <a:p>
            <a:r>
              <a:rPr lang="en-US">
                <a:ea typeface="+mn-lt"/>
                <a:cs typeface="+mn-lt"/>
              </a:rPr>
              <a:t>⚡ Enhance delivery capabilities: Standardize processes for efficiency</a:t>
            </a:r>
            <a:endParaRPr lang="en-US"/>
          </a:p>
          <a:p>
            <a:r>
              <a:rPr lang="en-US">
                <a:ea typeface="+mn-lt"/>
                <a:cs typeface="+mn-lt"/>
              </a:rPr>
              <a:t>❤️ Launch client success program: Proactive support and optimization</a:t>
            </a:r>
            <a:endParaRPr lang="en-US"/>
          </a:p>
          <a:p>
            <a:endParaRPr lang="en-US"/>
          </a:p>
        </p:txBody>
      </p:sp>
    </p:spTree>
    <p:extLst>
      <p:ext uri="{BB962C8B-B14F-4D97-AF65-F5344CB8AC3E}">
        <p14:creationId xmlns:p14="http://schemas.microsoft.com/office/powerpoint/2010/main" val="40903834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B0632-F955-75D1-D001-569DD107DD1D}"/>
              </a:ext>
            </a:extLst>
          </p:cNvPr>
          <p:cNvSpPr>
            <a:spLocks noGrp="1"/>
          </p:cNvSpPr>
          <p:nvPr>
            <p:ph type="title"/>
          </p:nvPr>
        </p:nvSpPr>
        <p:spPr/>
        <p:txBody>
          <a:bodyPr/>
          <a:lstStyle/>
          <a:p>
            <a:r>
              <a:rPr lang="en-US">
                <a:ea typeface="+mj-lt"/>
                <a:cs typeface="+mj-lt"/>
              </a:rPr>
              <a:t>Phase 3: Scale (2025)</a:t>
            </a:r>
            <a:br>
              <a:rPr lang="en-US">
                <a:ea typeface="+mj-lt"/>
                <a:cs typeface="+mj-lt"/>
              </a:rPr>
            </a:br>
            <a:r>
              <a:rPr lang="en-US" sz="3200" i="1" u="sng">
                <a:ea typeface="+mj-lt"/>
                <a:cs typeface="+mj-lt"/>
              </a:rPr>
              <a:t>Objective: Market leadership and expansion</a:t>
            </a:r>
            <a:endParaRPr lang="en-US" sz="3200" i="1" u="sng"/>
          </a:p>
        </p:txBody>
      </p:sp>
      <p:sp>
        <p:nvSpPr>
          <p:cNvPr id="3" name="Content Placeholder 2">
            <a:extLst>
              <a:ext uri="{FF2B5EF4-FFF2-40B4-BE49-F238E27FC236}">
                <a16:creationId xmlns:a16="http://schemas.microsoft.com/office/drawing/2014/main" id="{7C05DA7C-DF63-F446-D731-3E764C95C2F4}"/>
              </a:ext>
            </a:extLst>
          </p:cNvPr>
          <p:cNvSpPr>
            <a:spLocks noGrp="1"/>
          </p:cNvSpPr>
          <p:nvPr>
            <p:ph idx="1"/>
          </p:nvPr>
        </p:nvSpPr>
        <p:spPr/>
        <p:txBody>
          <a:bodyPr vert="horz" lIns="91440" tIns="45720" rIns="91440" bIns="45720" rtlCol="0" anchor="t">
            <a:normAutofit/>
          </a:bodyPr>
          <a:lstStyle/>
          <a:p>
            <a:r>
              <a:rPr lang="en-US">
                <a:ea typeface="+mn-lt"/>
                <a:cs typeface="+mn-lt"/>
              </a:rPr>
              <a:t>🌍 Geographic expansion: Move into new regions</a:t>
            </a:r>
            <a:endParaRPr lang="en-US"/>
          </a:p>
          <a:p>
            <a:r>
              <a:rPr lang="en-US">
                <a:ea typeface="+mn-lt"/>
                <a:cs typeface="+mn-lt"/>
              </a:rPr>
              <a:t>🎯 New vertical penetration: Expand industry focus</a:t>
            </a:r>
            <a:endParaRPr lang="en-US"/>
          </a:p>
          <a:p>
            <a:r>
              <a:rPr lang="en-US">
                <a:ea typeface="+mn-lt"/>
                <a:cs typeface="+mn-lt"/>
              </a:rPr>
              <a:t>💡 Advanced solution development: Develop proprietary tools</a:t>
            </a:r>
            <a:endParaRPr lang="en-US"/>
          </a:p>
          <a:p>
            <a:r>
              <a:rPr lang="en-US">
                <a:ea typeface="+mn-lt"/>
                <a:cs typeface="+mn-lt"/>
              </a:rPr>
              <a:t>🤝 Strategic partnerships: Strategic alliances for growth</a:t>
            </a:r>
            <a:endParaRPr lang="en-US"/>
          </a:p>
          <a:p>
            <a:endParaRPr lang="en-US"/>
          </a:p>
        </p:txBody>
      </p:sp>
    </p:spTree>
    <p:extLst>
      <p:ext uri="{BB962C8B-B14F-4D97-AF65-F5344CB8AC3E}">
        <p14:creationId xmlns:p14="http://schemas.microsoft.com/office/powerpoint/2010/main" val="19497780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55938-31BE-2D43-8DE7-D76F8B0DFA14}"/>
              </a:ext>
            </a:extLst>
          </p:cNvPr>
          <p:cNvSpPr>
            <a:spLocks noGrp="1"/>
          </p:cNvSpPr>
          <p:nvPr>
            <p:ph type="title"/>
          </p:nvPr>
        </p:nvSpPr>
        <p:spPr/>
        <p:txBody>
          <a:bodyPr/>
          <a:lstStyle/>
          <a:p>
            <a:r>
              <a:rPr lang="en-US">
                <a:ea typeface="+mj-lt"/>
                <a:cs typeface="+mj-lt"/>
              </a:rPr>
              <a:t>🎯 </a:t>
            </a:r>
            <a:r>
              <a:rPr lang="en-US" b="1" i="1" u="sng">
                <a:ea typeface="+mj-lt"/>
                <a:cs typeface="+mj-lt"/>
              </a:rPr>
              <a:t>TARGET SEGMENTS</a:t>
            </a:r>
            <a:endParaRPr lang="en-US" b="1" i="1" u="sng"/>
          </a:p>
        </p:txBody>
      </p:sp>
      <p:sp>
        <p:nvSpPr>
          <p:cNvPr id="3" name="Content Placeholder 2">
            <a:extLst>
              <a:ext uri="{FF2B5EF4-FFF2-40B4-BE49-F238E27FC236}">
                <a16:creationId xmlns:a16="http://schemas.microsoft.com/office/drawing/2014/main" id="{C52BCF84-6074-DF38-2BBA-C645609F499A}"/>
              </a:ext>
            </a:extLst>
          </p:cNvPr>
          <p:cNvSpPr>
            <a:spLocks noGrp="1"/>
          </p:cNvSpPr>
          <p:nvPr>
            <p:ph idx="1"/>
          </p:nvPr>
        </p:nvSpPr>
        <p:spPr/>
        <p:txBody>
          <a:bodyPr vert="horz" lIns="91440" tIns="45720" rIns="91440" bIns="45720" rtlCol="0" anchor="t">
            <a:normAutofit fontScale="92500" lnSpcReduction="10000"/>
          </a:bodyPr>
          <a:lstStyle/>
          <a:p>
            <a:r>
              <a:rPr lang="en-US">
                <a:ea typeface="+mn-lt"/>
                <a:cs typeface="+mn-lt"/>
              </a:rPr>
              <a:t>📈 Growth-stage businesses (10-100 employees): Focus on fundamental digital transformation</a:t>
            </a:r>
            <a:endParaRPr lang="en-US"/>
          </a:p>
          <a:p>
            <a:r>
              <a:rPr lang="en-US">
                <a:ea typeface="+mn-lt"/>
                <a:cs typeface="+mn-lt"/>
              </a:rPr>
              <a:t>🏢 Mid-market companies (100-500 employees): Complex integration and scaling solutions</a:t>
            </a:r>
            <a:endParaRPr lang="en-US"/>
          </a:p>
          <a:p>
            <a:endParaRPr lang="en-US"/>
          </a:p>
          <a:p>
            <a:r>
              <a:rPr lang="en-US">
                <a:ea typeface="+mn-lt"/>
                <a:cs typeface="+mn-lt"/>
              </a:rPr>
              <a:t>Key Verticals: (Each chosen for growth potential and technology needs)</a:t>
            </a:r>
          </a:p>
          <a:p>
            <a:r>
              <a:rPr lang="en-US">
                <a:ea typeface="+mn-lt"/>
                <a:cs typeface="+mn-lt"/>
              </a:rPr>
              <a:t>🛍️ Retail/E-commerce: Focus on omnichannel presence</a:t>
            </a:r>
            <a:endParaRPr lang="en-US"/>
          </a:p>
          <a:p>
            <a:r>
              <a:rPr lang="en-US">
                <a:ea typeface="+mn-lt"/>
                <a:cs typeface="+mn-lt"/>
              </a:rPr>
              <a:t>🏥 Healthcare: Emphasis on secure data management</a:t>
            </a:r>
            <a:endParaRPr lang="en-US"/>
          </a:p>
          <a:p>
            <a:r>
              <a:rPr lang="en-US">
                <a:ea typeface="+mn-lt"/>
                <a:cs typeface="+mn-lt"/>
              </a:rPr>
              <a:t>💼 Professional Services: Automation and client management</a:t>
            </a:r>
            <a:endParaRPr lang="en-US"/>
          </a:p>
          <a:p>
            <a:r>
              <a:rPr lang="en-US">
                <a:ea typeface="+mn-lt"/>
                <a:cs typeface="+mn-lt"/>
              </a:rPr>
              <a:t>💰 Financial Services: Compliance and security-first approach</a:t>
            </a:r>
            <a:endParaRPr lang="en-US"/>
          </a:p>
          <a:p>
            <a:endParaRPr lang="en-US"/>
          </a:p>
        </p:txBody>
      </p:sp>
    </p:spTree>
    <p:extLst>
      <p:ext uri="{BB962C8B-B14F-4D97-AF65-F5344CB8AC3E}">
        <p14:creationId xmlns:p14="http://schemas.microsoft.com/office/powerpoint/2010/main" val="2752845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72980-BC4B-B3EA-2F58-06483114AE7E}"/>
              </a:ext>
            </a:extLst>
          </p:cNvPr>
          <p:cNvSpPr>
            <a:spLocks noGrp="1"/>
          </p:cNvSpPr>
          <p:nvPr>
            <p:ph type="title"/>
          </p:nvPr>
        </p:nvSpPr>
        <p:spPr/>
        <p:txBody>
          <a:bodyPr/>
          <a:lstStyle/>
          <a:p>
            <a:r>
              <a:rPr lang="en-US" b="1"/>
              <a:t>Intro</a:t>
            </a:r>
          </a:p>
        </p:txBody>
      </p:sp>
      <p:sp>
        <p:nvSpPr>
          <p:cNvPr id="3" name="Content Placeholder 2">
            <a:extLst>
              <a:ext uri="{FF2B5EF4-FFF2-40B4-BE49-F238E27FC236}">
                <a16:creationId xmlns:a16="http://schemas.microsoft.com/office/drawing/2014/main" id="{7ABA113D-A4C5-9D28-B787-27C186A6C0D4}"/>
              </a:ext>
            </a:extLst>
          </p:cNvPr>
          <p:cNvSpPr>
            <a:spLocks noGrp="1"/>
          </p:cNvSpPr>
          <p:nvPr>
            <p:ph idx="1"/>
          </p:nvPr>
        </p:nvSpPr>
        <p:spPr>
          <a:xfrm>
            <a:off x="1328616" y="1932766"/>
            <a:ext cx="8968871" cy="2992467"/>
          </a:xfrm>
        </p:spPr>
        <p:txBody>
          <a:bodyPr vert="horz" lIns="91440" tIns="45720" rIns="91440" bIns="45720" rtlCol="0" anchor="t">
            <a:normAutofit/>
          </a:bodyPr>
          <a:lstStyle/>
          <a:p>
            <a:pPr marL="0" indent="0" algn="just">
              <a:buNone/>
            </a:pPr>
            <a:r>
              <a:rPr lang="en-US" sz="2400" err="1">
                <a:ea typeface="+mn-lt"/>
                <a:cs typeface="+mn-lt"/>
              </a:rPr>
              <a:t>Astrally</a:t>
            </a:r>
            <a:r>
              <a:rPr lang="en-US" sz="2400">
                <a:ea typeface="+mn-lt"/>
                <a:cs typeface="+mn-lt"/>
              </a:rPr>
              <a:t> specializes in full-stack data migration, analytics, and SMS marketing consulting services, enabling businesses to harness cloud technologies and advanced data analytics to achieve their goals. Our team is dedicated to excellence, working closely with clients from concept to implementation to ensure superior craftsmanship and innovative solutions. Whether you're seeking to create a cozy retreat, a functional workspace, or a stunning commercial showcase, we are here to turn your aspirations into reality. Experience the difference of tailored IT solutions and sophisticated innovation with </a:t>
            </a:r>
            <a:r>
              <a:rPr lang="en-US" sz="2400" err="1">
                <a:ea typeface="+mn-lt"/>
                <a:cs typeface="+mn-lt"/>
              </a:rPr>
              <a:t>Astrally</a:t>
            </a:r>
            <a:r>
              <a:rPr lang="en-US" sz="2400">
                <a:ea typeface="+mn-lt"/>
                <a:cs typeface="+mn-lt"/>
              </a:rPr>
              <a:t>.</a:t>
            </a:r>
            <a:endParaRPr lang="en-US" sz="2400"/>
          </a:p>
          <a:p>
            <a:pPr algn="ctr"/>
            <a:endParaRPr lang="en-US" sz="2400"/>
          </a:p>
        </p:txBody>
      </p:sp>
      <p:pic>
        <p:nvPicPr>
          <p:cNvPr id="5" name="Picture 4">
            <a:extLst>
              <a:ext uri="{FF2B5EF4-FFF2-40B4-BE49-F238E27FC236}">
                <a16:creationId xmlns:a16="http://schemas.microsoft.com/office/drawing/2014/main" id="{FBE686E7-795D-D00F-EABC-C29179D1587E}"/>
              </a:ext>
            </a:extLst>
          </p:cNvPr>
          <p:cNvPicPr>
            <a:picLocks noChangeAspect="1"/>
          </p:cNvPicPr>
          <p:nvPr/>
        </p:nvPicPr>
        <p:blipFill>
          <a:blip r:embed="rId2"/>
          <a:stretch>
            <a:fillRect/>
          </a:stretch>
        </p:blipFill>
        <p:spPr>
          <a:xfrm>
            <a:off x="11062727" y="5323"/>
            <a:ext cx="1126752" cy="1255620"/>
          </a:xfrm>
          <a:prstGeom prst="rect">
            <a:avLst/>
          </a:prstGeom>
        </p:spPr>
      </p:pic>
    </p:spTree>
    <p:extLst>
      <p:ext uri="{BB962C8B-B14F-4D97-AF65-F5344CB8AC3E}">
        <p14:creationId xmlns:p14="http://schemas.microsoft.com/office/powerpoint/2010/main" val="13584933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66B2A-E588-38FF-0381-2DF88C2B87DB}"/>
              </a:ext>
            </a:extLst>
          </p:cNvPr>
          <p:cNvSpPr>
            <a:spLocks noGrp="1"/>
          </p:cNvSpPr>
          <p:nvPr>
            <p:ph type="title"/>
          </p:nvPr>
        </p:nvSpPr>
        <p:spPr/>
        <p:txBody>
          <a:bodyPr/>
          <a:lstStyle/>
          <a:p>
            <a:r>
              <a:rPr lang="en-US">
                <a:ea typeface="+mj-lt"/>
                <a:cs typeface="+mj-lt"/>
              </a:rPr>
              <a:t>💰 </a:t>
            </a:r>
            <a:r>
              <a:rPr lang="en-US" b="1" i="1" u="sng">
                <a:ea typeface="+mj-lt"/>
                <a:cs typeface="+mj-lt"/>
              </a:rPr>
              <a:t>REVENUE MODEL &amp; PRICING STRATEGY</a:t>
            </a:r>
            <a:endParaRPr lang="en-US" b="1"/>
          </a:p>
        </p:txBody>
      </p:sp>
      <p:sp>
        <p:nvSpPr>
          <p:cNvPr id="3" name="Content Placeholder 2">
            <a:extLst>
              <a:ext uri="{FF2B5EF4-FFF2-40B4-BE49-F238E27FC236}">
                <a16:creationId xmlns:a16="http://schemas.microsoft.com/office/drawing/2014/main" id="{DFEABEFA-4E17-E6B5-917F-28EE2FCA5DC6}"/>
              </a:ext>
            </a:extLst>
          </p:cNvPr>
          <p:cNvSpPr>
            <a:spLocks noGrp="1"/>
          </p:cNvSpPr>
          <p:nvPr>
            <p:ph idx="1"/>
          </p:nvPr>
        </p:nvSpPr>
        <p:spPr/>
        <p:txBody>
          <a:bodyPr vert="horz" lIns="91440" tIns="45720" rIns="91440" bIns="45720" rtlCol="0" anchor="t">
            <a:normAutofit/>
          </a:bodyPr>
          <a:lstStyle/>
          <a:p>
            <a:pPr marL="0" indent="0">
              <a:buNone/>
            </a:pPr>
            <a:r>
              <a:rPr lang="en-US">
                <a:ea typeface="+mn-lt"/>
                <a:cs typeface="+mn-lt"/>
              </a:rPr>
              <a:t>🔄 </a:t>
            </a:r>
            <a:r>
              <a:rPr lang="en-US" u="sng">
                <a:ea typeface="+mn-lt"/>
                <a:cs typeface="+mn-lt"/>
              </a:rPr>
              <a:t>SERVICE MIX BREAKDOWN</a:t>
            </a:r>
          </a:p>
          <a:p>
            <a:pPr marL="0" indent="0">
              <a:buNone/>
            </a:pPr>
            <a:r>
              <a:rPr lang="en-US">
                <a:ea typeface="+mn-lt"/>
                <a:cs typeface="+mn-lt"/>
              </a:rPr>
              <a:t>📊 IT Consulting: 40%</a:t>
            </a:r>
          </a:p>
          <a:p>
            <a:pPr>
              <a:buFont typeface="Arial"/>
              <a:buChar char="•"/>
            </a:pPr>
            <a:r>
              <a:rPr lang="en-US">
                <a:ea typeface="+mn-lt"/>
                <a:cs typeface="+mn-lt"/>
              </a:rPr>
              <a:t>Enterprise architecture planning</a:t>
            </a:r>
            <a:endParaRPr lang="en-US"/>
          </a:p>
          <a:p>
            <a:pPr>
              <a:buFont typeface="Arial"/>
              <a:buChar char="•"/>
            </a:pPr>
            <a:r>
              <a:rPr lang="en-US">
                <a:ea typeface="+mn-lt"/>
                <a:cs typeface="+mn-lt"/>
              </a:rPr>
              <a:t>Cloud migration services</a:t>
            </a:r>
            <a:endParaRPr lang="en-US"/>
          </a:p>
          <a:p>
            <a:pPr>
              <a:buFont typeface="Arial"/>
              <a:buChar char="•"/>
            </a:pPr>
            <a:r>
              <a:rPr lang="en-US">
                <a:ea typeface="+mn-lt"/>
                <a:cs typeface="+mn-lt"/>
              </a:rPr>
              <a:t>Security implementations</a:t>
            </a:r>
            <a:endParaRPr lang="en-US"/>
          </a:p>
          <a:p>
            <a:pPr>
              <a:buFont typeface="Arial"/>
              <a:buChar char="•"/>
            </a:pPr>
            <a:r>
              <a:rPr lang="en-US">
                <a:ea typeface="+mn-lt"/>
                <a:cs typeface="+mn-lt"/>
              </a:rPr>
              <a:t>Digital transformation projects Why This Mix? Highest value service with strong market demand and established pricing models</a:t>
            </a:r>
            <a:endParaRPr lang="en-US"/>
          </a:p>
          <a:p>
            <a:pPr marL="0" indent="0">
              <a:buNone/>
            </a:pPr>
            <a:endParaRPr lang="en-US"/>
          </a:p>
        </p:txBody>
      </p:sp>
    </p:spTree>
    <p:extLst>
      <p:ext uri="{BB962C8B-B14F-4D97-AF65-F5344CB8AC3E}">
        <p14:creationId xmlns:p14="http://schemas.microsoft.com/office/powerpoint/2010/main" val="19052843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DBB1E-4960-D74A-F8B7-577A761A4DFC}"/>
              </a:ext>
            </a:extLst>
          </p:cNvPr>
          <p:cNvSpPr>
            <a:spLocks noGrp="1"/>
          </p:cNvSpPr>
          <p:nvPr>
            <p:ph type="title"/>
          </p:nvPr>
        </p:nvSpPr>
        <p:spPr/>
        <p:txBody>
          <a:bodyPr/>
          <a:lstStyle/>
          <a:p>
            <a:r>
              <a:rPr lang="en-US">
                <a:ea typeface="+mj-lt"/>
                <a:cs typeface="+mj-lt"/>
              </a:rPr>
              <a:t>📱 SMS Marketing: 30%</a:t>
            </a:r>
            <a:endParaRPr lang="en-US"/>
          </a:p>
        </p:txBody>
      </p:sp>
      <p:sp>
        <p:nvSpPr>
          <p:cNvPr id="3" name="Content Placeholder 2">
            <a:extLst>
              <a:ext uri="{FF2B5EF4-FFF2-40B4-BE49-F238E27FC236}">
                <a16:creationId xmlns:a16="http://schemas.microsoft.com/office/drawing/2014/main" id="{A70C2FC1-52D6-1C9D-C8F5-F435FF8E022B}"/>
              </a:ext>
            </a:extLst>
          </p:cNvPr>
          <p:cNvSpPr>
            <a:spLocks noGrp="1"/>
          </p:cNvSpPr>
          <p:nvPr>
            <p:ph idx="1"/>
          </p:nvPr>
        </p:nvSpPr>
        <p:spPr/>
        <p:txBody>
          <a:bodyPr vert="horz" lIns="91440" tIns="45720" rIns="91440" bIns="45720" rtlCol="0" anchor="t">
            <a:normAutofit/>
          </a:bodyPr>
          <a:lstStyle/>
          <a:p>
            <a:pPr>
              <a:buFont typeface="Arial"/>
              <a:buChar char="•"/>
            </a:pPr>
            <a:r>
              <a:rPr lang="en-US">
                <a:ea typeface="+mn-lt"/>
                <a:cs typeface="+mn-lt"/>
              </a:rPr>
              <a:t>Campaign management</a:t>
            </a:r>
            <a:endParaRPr lang="en-US"/>
          </a:p>
          <a:p>
            <a:pPr>
              <a:buFont typeface="Arial"/>
              <a:buChar char="•"/>
            </a:pPr>
            <a:r>
              <a:rPr lang="en-US">
                <a:ea typeface="+mn-lt"/>
                <a:cs typeface="+mn-lt"/>
              </a:rPr>
              <a:t>Automation solutions</a:t>
            </a:r>
            <a:endParaRPr lang="en-US"/>
          </a:p>
          <a:p>
            <a:pPr>
              <a:buFont typeface="Arial"/>
              <a:buChar char="•"/>
            </a:pPr>
            <a:r>
              <a:rPr lang="en-US">
                <a:ea typeface="+mn-lt"/>
                <a:cs typeface="+mn-lt"/>
              </a:rPr>
              <a:t>Analytics &amp; reporting</a:t>
            </a:r>
            <a:endParaRPr lang="en-US"/>
          </a:p>
          <a:p>
            <a:pPr>
              <a:buFont typeface="Arial"/>
              <a:buChar char="•"/>
            </a:pPr>
            <a:r>
              <a:rPr lang="en-US">
                <a:ea typeface="+mn-lt"/>
                <a:cs typeface="+mn-lt"/>
              </a:rPr>
              <a:t>Customer engagement Why This Mix? Growing market with recurring revenue potential and scalable delivery model</a:t>
            </a:r>
            <a:endParaRPr lang="en-US"/>
          </a:p>
          <a:p>
            <a:pPr marL="0" indent="0">
              <a:buNone/>
            </a:pPr>
            <a:endParaRPr lang="en-US">
              <a:ea typeface="+mn-lt"/>
              <a:cs typeface="+mn-lt"/>
            </a:endParaRPr>
          </a:p>
        </p:txBody>
      </p:sp>
    </p:spTree>
    <p:extLst>
      <p:ext uri="{BB962C8B-B14F-4D97-AF65-F5344CB8AC3E}">
        <p14:creationId xmlns:p14="http://schemas.microsoft.com/office/powerpoint/2010/main" val="31070542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6B82C-DE89-CA72-7C9E-F9BE48ED4C53}"/>
              </a:ext>
            </a:extLst>
          </p:cNvPr>
          <p:cNvSpPr>
            <a:spLocks noGrp="1"/>
          </p:cNvSpPr>
          <p:nvPr>
            <p:ph type="title"/>
          </p:nvPr>
        </p:nvSpPr>
        <p:spPr/>
        <p:txBody>
          <a:bodyPr/>
          <a:lstStyle/>
          <a:p>
            <a:r>
              <a:rPr lang="en-US">
                <a:ea typeface="+mj-lt"/>
                <a:cs typeface="+mj-lt"/>
              </a:rPr>
              <a:t>📈 Data Analytics: 30%</a:t>
            </a:r>
            <a:endParaRPr lang="en-US"/>
          </a:p>
        </p:txBody>
      </p:sp>
      <p:sp>
        <p:nvSpPr>
          <p:cNvPr id="3" name="Content Placeholder 2">
            <a:extLst>
              <a:ext uri="{FF2B5EF4-FFF2-40B4-BE49-F238E27FC236}">
                <a16:creationId xmlns:a16="http://schemas.microsoft.com/office/drawing/2014/main" id="{BE35D950-FDF1-A764-6DB5-3D09EE1698D6}"/>
              </a:ext>
            </a:extLst>
          </p:cNvPr>
          <p:cNvSpPr>
            <a:spLocks noGrp="1"/>
          </p:cNvSpPr>
          <p:nvPr>
            <p:ph idx="1"/>
          </p:nvPr>
        </p:nvSpPr>
        <p:spPr/>
        <p:txBody>
          <a:bodyPr vert="horz" lIns="91440" tIns="45720" rIns="91440" bIns="45720" rtlCol="0" anchor="t">
            <a:normAutofit/>
          </a:bodyPr>
          <a:lstStyle/>
          <a:p>
            <a:r>
              <a:rPr lang="en-US">
                <a:ea typeface="+mn-lt"/>
                <a:cs typeface="+mn-lt"/>
              </a:rPr>
              <a:t>Business intelligence</a:t>
            </a:r>
            <a:endParaRPr lang="en-US"/>
          </a:p>
          <a:p>
            <a:r>
              <a:rPr lang="en-US">
                <a:ea typeface="+mn-lt"/>
                <a:cs typeface="+mn-lt"/>
              </a:rPr>
              <a:t>Predictive analytics</a:t>
            </a:r>
            <a:endParaRPr lang="en-US"/>
          </a:p>
          <a:p>
            <a:r>
              <a:rPr lang="en-US">
                <a:ea typeface="+mn-lt"/>
                <a:cs typeface="+mn-lt"/>
              </a:rPr>
              <a:t>Data visualization</a:t>
            </a:r>
            <a:endParaRPr lang="en-US"/>
          </a:p>
          <a:p>
            <a:r>
              <a:rPr lang="en-US">
                <a:ea typeface="+mn-lt"/>
                <a:cs typeface="+mn-lt"/>
              </a:rPr>
              <a:t>Custom reporting Why This Mix? High-growth area with strong upsell potential and strategic value</a:t>
            </a:r>
            <a:endParaRPr lang="en-US"/>
          </a:p>
          <a:p>
            <a:endParaRPr lang="en-US"/>
          </a:p>
        </p:txBody>
      </p:sp>
    </p:spTree>
    <p:extLst>
      <p:ext uri="{BB962C8B-B14F-4D97-AF65-F5344CB8AC3E}">
        <p14:creationId xmlns:p14="http://schemas.microsoft.com/office/powerpoint/2010/main" val="19511032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EA5D8B-8C2E-EF86-29F1-76F4193AC827}"/>
              </a:ext>
            </a:extLst>
          </p:cNvPr>
          <p:cNvSpPr>
            <a:spLocks noGrp="1"/>
          </p:cNvSpPr>
          <p:nvPr>
            <p:ph type="title"/>
          </p:nvPr>
        </p:nvSpPr>
        <p:spPr/>
        <p:txBody>
          <a:bodyPr/>
          <a:lstStyle/>
          <a:p>
            <a:r>
              <a:rPr lang="en-US">
                <a:ea typeface="+mj-lt"/>
                <a:cs typeface="+mj-lt"/>
              </a:rPr>
              <a:t>💼 PRICING MODELS</a:t>
            </a:r>
            <a:endParaRPr lang="en-US"/>
          </a:p>
        </p:txBody>
      </p:sp>
      <p:sp>
        <p:nvSpPr>
          <p:cNvPr id="3" name="Content Placeholder 2">
            <a:extLst>
              <a:ext uri="{FF2B5EF4-FFF2-40B4-BE49-F238E27FC236}">
                <a16:creationId xmlns:a16="http://schemas.microsoft.com/office/drawing/2014/main" id="{BB7E5736-304C-3C50-4CCA-26BBA43EBCD4}"/>
              </a:ext>
            </a:extLst>
          </p:cNvPr>
          <p:cNvSpPr>
            <a:spLocks noGrp="1"/>
          </p:cNvSpPr>
          <p:nvPr>
            <p:ph idx="1"/>
          </p:nvPr>
        </p:nvSpPr>
        <p:spPr/>
        <p:txBody>
          <a:bodyPr vert="horz" lIns="91440" tIns="45720" rIns="91440" bIns="45720" rtlCol="0" anchor="t">
            <a:normAutofit/>
          </a:bodyPr>
          <a:lstStyle/>
          <a:p>
            <a:pPr marL="0" indent="0">
              <a:buNone/>
            </a:pPr>
            <a:r>
              <a:rPr lang="en-US">
                <a:ea typeface="+mn-lt"/>
                <a:cs typeface="+mn-lt"/>
              </a:rPr>
              <a:t>🏗️ Project-Based (35% of Revenue)</a:t>
            </a:r>
          </a:p>
          <a:p>
            <a:pPr>
              <a:buFont typeface="Arial"/>
              <a:buChar char="•"/>
            </a:pPr>
            <a:r>
              <a:rPr lang="en-US">
                <a:ea typeface="+mn-lt"/>
                <a:cs typeface="+mn-lt"/>
              </a:rPr>
              <a:t>Range: $20K-$100K per project</a:t>
            </a:r>
            <a:endParaRPr lang="en-US"/>
          </a:p>
          <a:p>
            <a:pPr>
              <a:buFont typeface="Arial"/>
              <a:buChar char="•"/>
            </a:pPr>
            <a:r>
              <a:rPr lang="en-US">
                <a:ea typeface="+mn-lt"/>
                <a:cs typeface="+mn-lt"/>
              </a:rPr>
              <a:t>Timeline: 2-6 months</a:t>
            </a:r>
            <a:endParaRPr lang="en-US"/>
          </a:p>
          <a:p>
            <a:pPr>
              <a:buFont typeface="Arial"/>
              <a:buChar char="•"/>
            </a:pPr>
            <a:r>
              <a:rPr lang="en-US">
                <a:ea typeface="+mn-lt"/>
                <a:cs typeface="+mn-lt"/>
              </a:rPr>
              <a:t>Best for: Large implementations, migrations, transformations Why This Model? Allows for high-value, complex deliverables with clear scope and milestones</a:t>
            </a:r>
            <a:endParaRPr lang="en-US"/>
          </a:p>
          <a:p>
            <a:pPr marL="0" indent="0">
              <a:buNone/>
            </a:pPr>
            <a:endParaRPr lang="en-US"/>
          </a:p>
        </p:txBody>
      </p:sp>
    </p:spTree>
    <p:extLst>
      <p:ext uri="{BB962C8B-B14F-4D97-AF65-F5344CB8AC3E}">
        <p14:creationId xmlns:p14="http://schemas.microsoft.com/office/powerpoint/2010/main" val="39207929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A14E6-BF9D-74E4-6EDC-DDD34D08EE13}"/>
              </a:ext>
            </a:extLst>
          </p:cNvPr>
          <p:cNvSpPr>
            <a:spLocks noGrp="1"/>
          </p:cNvSpPr>
          <p:nvPr>
            <p:ph type="title"/>
          </p:nvPr>
        </p:nvSpPr>
        <p:spPr/>
        <p:txBody>
          <a:bodyPr/>
          <a:lstStyle/>
          <a:p>
            <a:r>
              <a:rPr lang="en-US">
                <a:ea typeface="+mj-lt"/>
                <a:cs typeface="+mj-lt"/>
              </a:rPr>
              <a:t>🔄 Retainer-Based (50% of Revenue)</a:t>
            </a:r>
            <a:endParaRPr lang="en-US"/>
          </a:p>
        </p:txBody>
      </p:sp>
      <p:sp>
        <p:nvSpPr>
          <p:cNvPr id="3" name="Content Placeholder 2">
            <a:extLst>
              <a:ext uri="{FF2B5EF4-FFF2-40B4-BE49-F238E27FC236}">
                <a16:creationId xmlns:a16="http://schemas.microsoft.com/office/drawing/2014/main" id="{92C7516C-1A0B-874C-05A3-5ECD40F9E471}"/>
              </a:ext>
            </a:extLst>
          </p:cNvPr>
          <p:cNvSpPr>
            <a:spLocks noGrp="1"/>
          </p:cNvSpPr>
          <p:nvPr>
            <p:ph idx="1"/>
          </p:nvPr>
        </p:nvSpPr>
        <p:spPr/>
        <p:txBody>
          <a:bodyPr vert="horz" lIns="91440" tIns="45720" rIns="91440" bIns="45720" rtlCol="0" anchor="t">
            <a:normAutofit/>
          </a:bodyPr>
          <a:lstStyle/>
          <a:p>
            <a:r>
              <a:rPr lang="en-US">
                <a:ea typeface="+mn-lt"/>
                <a:cs typeface="+mn-lt"/>
              </a:rPr>
              <a:t>Monthly Fee: $3K-$15K</a:t>
            </a:r>
            <a:endParaRPr lang="en-US"/>
          </a:p>
          <a:p>
            <a:r>
              <a:rPr lang="en-US">
                <a:ea typeface="+mn-lt"/>
                <a:cs typeface="+mn-lt"/>
              </a:rPr>
              <a:t>Contract Length: 12-36 months</a:t>
            </a:r>
            <a:endParaRPr lang="en-US"/>
          </a:p>
          <a:p>
            <a:r>
              <a:rPr lang="en-US">
                <a:ea typeface="+mn-lt"/>
                <a:cs typeface="+mn-lt"/>
              </a:rPr>
              <a:t>Best for: Ongoing support, maintenance, and continuous improvement Why This Model? Provides stable, predictable revenue stream and deeper client relationships</a:t>
            </a:r>
            <a:endParaRPr lang="en-US"/>
          </a:p>
          <a:p>
            <a:endParaRPr lang="en-US"/>
          </a:p>
        </p:txBody>
      </p:sp>
    </p:spTree>
    <p:extLst>
      <p:ext uri="{BB962C8B-B14F-4D97-AF65-F5344CB8AC3E}">
        <p14:creationId xmlns:p14="http://schemas.microsoft.com/office/powerpoint/2010/main" val="10237092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42DE9-A14D-DE3C-295C-490B80794D0C}"/>
              </a:ext>
            </a:extLst>
          </p:cNvPr>
          <p:cNvSpPr>
            <a:spLocks noGrp="1"/>
          </p:cNvSpPr>
          <p:nvPr>
            <p:ph type="title"/>
          </p:nvPr>
        </p:nvSpPr>
        <p:spPr/>
        <p:txBody>
          <a:bodyPr/>
          <a:lstStyle/>
          <a:p>
            <a:r>
              <a:rPr lang="en-US">
                <a:ea typeface="+mj-lt"/>
                <a:cs typeface="+mj-lt"/>
              </a:rPr>
              <a:t>⭐ Performance-Based (15% of Revenue)</a:t>
            </a:r>
            <a:endParaRPr lang="en-US"/>
          </a:p>
        </p:txBody>
      </p:sp>
      <p:sp>
        <p:nvSpPr>
          <p:cNvPr id="3" name="Content Placeholder 2">
            <a:extLst>
              <a:ext uri="{FF2B5EF4-FFF2-40B4-BE49-F238E27FC236}">
                <a16:creationId xmlns:a16="http://schemas.microsoft.com/office/drawing/2014/main" id="{DAE343F5-831A-B4DD-A867-929636EB38FE}"/>
              </a:ext>
            </a:extLst>
          </p:cNvPr>
          <p:cNvSpPr>
            <a:spLocks noGrp="1"/>
          </p:cNvSpPr>
          <p:nvPr>
            <p:ph idx="1"/>
          </p:nvPr>
        </p:nvSpPr>
        <p:spPr/>
        <p:txBody>
          <a:bodyPr vert="horz" lIns="91440" tIns="45720" rIns="91440" bIns="45720" rtlCol="0" anchor="t">
            <a:normAutofit/>
          </a:bodyPr>
          <a:lstStyle/>
          <a:p>
            <a:r>
              <a:rPr lang="en-US">
                <a:ea typeface="+mn-lt"/>
                <a:cs typeface="+mn-lt"/>
              </a:rPr>
              <a:t>Structure: Base fee + performance incentives</a:t>
            </a:r>
            <a:endParaRPr lang="en-US"/>
          </a:p>
          <a:p>
            <a:r>
              <a:rPr lang="en-US">
                <a:ea typeface="+mn-lt"/>
                <a:cs typeface="+mn-lt"/>
              </a:rPr>
              <a:t>Focus: Marketing and analytics services</a:t>
            </a:r>
            <a:endParaRPr lang="en-US"/>
          </a:p>
          <a:p>
            <a:r>
              <a:rPr lang="en-US">
                <a:ea typeface="+mn-lt"/>
                <a:cs typeface="+mn-lt"/>
              </a:rPr>
              <a:t>Best for: Results-driven campaigns and optimization projects Why This Model? Aligns interests with clients and demonstrates confidence in service quality</a:t>
            </a:r>
            <a:endParaRPr lang="en-US"/>
          </a:p>
          <a:p>
            <a:endParaRPr lang="en-US"/>
          </a:p>
        </p:txBody>
      </p:sp>
    </p:spTree>
    <p:extLst>
      <p:ext uri="{BB962C8B-B14F-4D97-AF65-F5344CB8AC3E}">
        <p14:creationId xmlns:p14="http://schemas.microsoft.com/office/powerpoint/2010/main" val="17209425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DE47865-1749-9BD7-1C54-4B61EA8A5203}"/>
              </a:ext>
            </a:extLst>
          </p:cNvPr>
          <p:cNvSpPr>
            <a:spLocks noGrp="1"/>
          </p:cNvSpPr>
          <p:nvPr>
            <p:ph idx="1"/>
          </p:nvPr>
        </p:nvSpPr>
        <p:spPr/>
        <p:txBody>
          <a:bodyPr vert="horz" lIns="91440" tIns="45720" rIns="91440" bIns="45720" rtlCol="0" anchor="t">
            <a:normAutofit/>
          </a:bodyPr>
          <a:lstStyle/>
          <a:p>
            <a:endParaRPr lang="en-US"/>
          </a:p>
          <a:p>
            <a:endParaRPr lang="en-US"/>
          </a:p>
        </p:txBody>
      </p:sp>
      <p:pic>
        <p:nvPicPr>
          <p:cNvPr id="4" name="Graphic 3">
            <a:extLst>
              <a:ext uri="{FF2B5EF4-FFF2-40B4-BE49-F238E27FC236}">
                <a16:creationId xmlns:a16="http://schemas.microsoft.com/office/drawing/2014/main" id="{6A836263-B00D-6A6C-DF03-1147746613F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57385" y="0"/>
            <a:ext cx="10228383" cy="6643077"/>
          </a:xfrm>
          <a:prstGeom prst="rect">
            <a:avLst/>
          </a:prstGeom>
        </p:spPr>
      </p:pic>
    </p:spTree>
    <p:extLst>
      <p:ext uri="{BB962C8B-B14F-4D97-AF65-F5344CB8AC3E}">
        <p14:creationId xmlns:p14="http://schemas.microsoft.com/office/powerpoint/2010/main" val="42583556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020E7F-9D99-3AD9-6D49-B21CA628AE0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70982B-6F21-C1B1-37DE-BA9D82D5F65F}"/>
              </a:ext>
            </a:extLst>
          </p:cNvPr>
          <p:cNvSpPr>
            <a:spLocks noGrp="1"/>
          </p:cNvSpPr>
          <p:nvPr>
            <p:ph type="title"/>
          </p:nvPr>
        </p:nvSpPr>
        <p:spPr>
          <a:xfrm>
            <a:off x="831850" y="286591"/>
            <a:ext cx="10515600" cy="2852737"/>
          </a:xfrm>
        </p:spPr>
        <p:txBody>
          <a:bodyPr>
            <a:normAutofit/>
          </a:bodyPr>
          <a:lstStyle/>
          <a:p>
            <a:r>
              <a:rPr lang="en-US" b="1">
                <a:ea typeface="+mj-lt"/>
                <a:cs typeface="+mj-lt"/>
              </a:rPr>
              <a:t>Phase 3: </a:t>
            </a:r>
          </a:p>
        </p:txBody>
      </p:sp>
      <p:sp>
        <p:nvSpPr>
          <p:cNvPr id="3" name="Content Placeholder 2">
            <a:extLst>
              <a:ext uri="{FF2B5EF4-FFF2-40B4-BE49-F238E27FC236}">
                <a16:creationId xmlns:a16="http://schemas.microsoft.com/office/drawing/2014/main" id="{C3D49AE6-944A-3717-C191-E97781A0682E}"/>
              </a:ext>
            </a:extLst>
          </p:cNvPr>
          <p:cNvSpPr>
            <a:spLocks noGrp="1"/>
          </p:cNvSpPr>
          <p:nvPr>
            <p:ph type="body" idx="1"/>
          </p:nvPr>
        </p:nvSpPr>
        <p:spPr>
          <a:xfrm>
            <a:off x="831850" y="3244757"/>
            <a:ext cx="10515600" cy="1500187"/>
          </a:xfrm>
        </p:spPr>
        <p:txBody>
          <a:bodyPr vert="horz" lIns="91440" tIns="45720" rIns="91440" bIns="45720" rtlCol="0" anchor="t">
            <a:noAutofit/>
          </a:bodyPr>
          <a:lstStyle/>
          <a:p>
            <a:r>
              <a:rPr lang="en-US" sz="6000">
                <a:solidFill>
                  <a:srgbClr val="000000"/>
                </a:solidFill>
                <a:latin typeface="Aptos Display"/>
                <a:ea typeface="+mn-lt"/>
                <a:cs typeface="+mn-lt"/>
              </a:rPr>
              <a:t>Marketing Plan &amp; Execution Framework</a:t>
            </a:r>
            <a:endParaRPr lang="en-US" sz="6000">
              <a:latin typeface="Aptos Display"/>
              <a:ea typeface="+mn-lt"/>
              <a:cs typeface="+mn-lt"/>
            </a:endParaRPr>
          </a:p>
          <a:p>
            <a:endParaRPr lang="en-US"/>
          </a:p>
        </p:txBody>
      </p:sp>
      <p:pic>
        <p:nvPicPr>
          <p:cNvPr id="5" name="Picture 4">
            <a:extLst>
              <a:ext uri="{FF2B5EF4-FFF2-40B4-BE49-F238E27FC236}">
                <a16:creationId xmlns:a16="http://schemas.microsoft.com/office/drawing/2014/main" id="{5484696C-F2AF-0473-6D93-9B61B070123F}"/>
              </a:ext>
            </a:extLst>
          </p:cNvPr>
          <p:cNvPicPr>
            <a:picLocks noChangeAspect="1"/>
          </p:cNvPicPr>
          <p:nvPr/>
        </p:nvPicPr>
        <p:blipFill>
          <a:blip r:embed="rId2"/>
          <a:stretch>
            <a:fillRect/>
          </a:stretch>
        </p:blipFill>
        <p:spPr>
          <a:xfrm>
            <a:off x="11062727" y="5323"/>
            <a:ext cx="1126752" cy="1255620"/>
          </a:xfrm>
          <a:prstGeom prst="rect">
            <a:avLst/>
          </a:prstGeom>
        </p:spPr>
      </p:pic>
    </p:spTree>
    <p:extLst>
      <p:ext uri="{BB962C8B-B14F-4D97-AF65-F5344CB8AC3E}">
        <p14:creationId xmlns:p14="http://schemas.microsoft.com/office/powerpoint/2010/main" val="20485782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DCB45F-89DB-E0FB-43F1-B413EA8F1B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BBA202-372E-C97E-2F85-846D346BB614}"/>
              </a:ext>
            </a:extLst>
          </p:cNvPr>
          <p:cNvSpPr>
            <a:spLocks noGrp="1"/>
          </p:cNvSpPr>
          <p:nvPr>
            <p:ph type="title"/>
          </p:nvPr>
        </p:nvSpPr>
        <p:spPr/>
        <p:txBody>
          <a:bodyPr/>
          <a:lstStyle/>
          <a:p>
            <a:pPr>
              <a:spcBef>
                <a:spcPts val="1000"/>
              </a:spcBef>
            </a:pPr>
            <a:r>
              <a:rPr lang="en-US">
                <a:ea typeface="+mj-lt"/>
                <a:cs typeface="+mj-lt"/>
              </a:rPr>
              <a:t>1. Digital Marketing Strategy</a:t>
            </a:r>
          </a:p>
        </p:txBody>
      </p:sp>
      <p:sp>
        <p:nvSpPr>
          <p:cNvPr id="3" name="Content Placeholder 2">
            <a:extLst>
              <a:ext uri="{FF2B5EF4-FFF2-40B4-BE49-F238E27FC236}">
                <a16:creationId xmlns:a16="http://schemas.microsoft.com/office/drawing/2014/main" id="{952DCBEF-7D56-7772-A8C8-A894213376FF}"/>
              </a:ext>
            </a:extLst>
          </p:cNvPr>
          <p:cNvSpPr>
            <a:spLocks noGrp="1"/>
          </p:cNvSpPr>
          <p:nvPr>
            <p:ph idx="1"/>
          </p:nvPr>
        </p:nvSpPr>
        <p:spPr/>
        <p:txBody>
          <a:bodyPr vert="horz" lIns="91440" tIns="45720" rIns="91440" bIns="45720" rtlCol="0" anchor="t">
            <a:normAutofit fontScale="92500" lnSpcReduction="10000"/>
          </a:bodyPr>
          <a:lstStyle/>
          <a:p>
            <a:pPr marL="0" indent="0">
              <a:buNone/>
            </a:pPr>
            <a:r>
              <a:rPr lang="en-US" b="1"/>
              <a:t>Content Marketing</a:t>
            </a:r>
          </a:p>
          <a:p>
            <a:pPr marL="971550" lvl="1" indent="-285750">
              <a:buFont typeface="Arial"/>
              <a:buChar char="•"/>
            </a:pPr>
            <a:r>
              <a:rPr lang="en-US" sz="2600"/>
              <a:t>Develop thought leadership content (whitepapers, case studies, blogs) targeting IT consulting, staffing, and technology products.</a:t>
            </a:r>
          </a:p>
          <a:p>
            <a:pPr marL="971550" lvl="1" indent="-285750">
              <a:buFont typeface="Arial"/>
              <a:buChar char="•"/>
            </a:pPr>
            <a:r>
              <a:rPr lang="en-US" sz="2600"/>
              <a:t>Create industry-specific reports to showcase expertise and insights.</a:t>
            </a:r>
          </a:p>
          <a:p>
            <a:pPr marL="971550" lvl="1" indent="-285750">
              <a:buFont typeface="Arial"/>
              <a:buChar char="•"/>
            </a:pPr>
            <a:r>
              <a:rPr lang="en-US" sz="2600"/>
              <a:t>Leverage SEO-optimized website content to improve organic reach.</a:t>
            </a:r>
            <a:endParaRPr lang="en-US"/>
          </a:p>
          <a:p>
            <a:pPr marL="0" indent="0">
              <a:buNone/>
            </a:pPr>
            <a:r>
              <a:rPr lang="en-US" b="1"/>
              <a:t>Social Media Marketing</a:t>
            </a:r>
            <a:endParaRPr lang="en-US"/>
          </a:p>
          <a:p>
            <a:pPr marL="971550" lvl="1" indent="-285750">
              <a:buFont typeface="Arial,Sans-Serif"/>
            </a:pPr>
            <a:r>
              <a:rPr lang="en-US" sz="2600"/>
              <a:t>Establish a presence on LinkedIn, Twitter, and YouTube to engage industry professionals.</a:t>
            </a:r>
          </a:p>
          <a:p>
            <a:pPr marL="971550" lvl="1" indent="-285750">
              <a:buFont typeface="Arial,Sans-Serif"/>
            </a:pPr>
            <a:r>
              <a:rPr lang="en-US" sz="2600"/>
              <a:t>Implement a content calendar with weekly posts, including tech trends, company updates, and customer success stories.</a:t>
            </a:r>
          </a:p>
          <a:p>
            <a:pPr marL="971550" lvl="1" indent="-285750">
              <a:buFont typeface="Arial,Sans-Serif"/>
            </a:pPr>
            <a:r>
              <a:rPr lang="en-US" sz="2600"/>
              <a:t>Use LinkedIn and Twitter Ads to target SMB decision-makers and HR professionals.</a:t>
            </a:r>
            <a:endParaRPr lang="en-US"/>
          </a:p>
          <a:p>
            <a:pPr lvl="1">
              <a:buFont typeface="Arial" panose="020B0604020202020204" pitchFamily="34" charset="0"/>
              <a:buChar char="•"/>
            </a:pPr>
            <a:endParaRPr lang="en-US"/>
          </a:p>
          <a:p>
            <a:endParaRPr lang="en-US"/>
          </a:p>
          <a:p>
            <a:pPr marL="0" indent="0">
              <a:buNone/>
            </a:pPr>
            <a:endParaRPr lang="en-US"/>
          </a:p>
        </p:txBody>
      </p:sp>
      <p:pic>
        <p:nvPicPr>
          <p:cNvPr id="5" name="Picture 4">
            <a:extLst>
              <a:ext uri="{FF2B5EF4-FFF2-40B4-BE49-F238E27FC236}">
                <a16:creationId xmlns:a16="http://schemas.microsoft.com/office/drawing/2014/main" id="{0A9C7959-30C5-CE43-B93A-C32588862BD2}"/>
              </a:ext>
            </a:extLst>
          </p:cNvPr>
          <p:cNvPicPr>
            <a:picLocks noChangeAspect="1"/>
          </p:cNvPicPr>
          <p:nvPr/>
        </p:nvPicPr>
        <p:blipFill>
          <a:blip r:embed="rId2"/>
          <a:stretch>
            <a:fillRect/>
          </a:stretch>
        </p:blipFill>
        <p:spPr>
          <a:xfrm>
            <a:off x="11062727" y="16529"/>
            <a:ext cx="1126752" cy="1255620"/>
          </a:xfrm>
          <a:prstGeom prst="rect">
            <a:avLst/>
          </a:prstGeom>
        </p:spPr>
      </p:pic>
    </p:spTree>
    <p:extLst>
      <p:ext uri="{BB962C8B-B14F-4D97-AF65-F5344CB8AC3E}">
        <p14:creationId xmlns:p14="http://schemas.microsoft.com/office/powerpoint/2010/main" val="39388867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0DC8E2-4808-BDEC-25B0-5BFED795D3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3A1297-28EC-8F30-F363-68EE7D349CB7}"/>
              </a:ext>
            </a:extLst>
          </p:cNvPr>
          <p:cNvSpPr>
            <a:spLocks noGrp="1"/>
          </p:cNvSpPr>
          <p:nvPr>
            <p:ph type="title"/>
          </p:nvPr>
        </p:nvSpPr>
        <p:spPr/>
        <p:txBody>
          <a:bodyPr/>
          <a:lstStyle/>
          <a:p>
            <a:pPr>
              <a:spcBef>
                <a:spcPts val="1000"/>
              </a:spcBef>
            </a:pPr>
            <a:r>
              <a:rPr lang="en-US">
                <a:ea typeface="+mj-lt"/>
                <a:cs typeface="+mj-lt"/>
              </a:rPr>
              <a:t>1. Digital Marketing Strategy</a:t>
            </a:r>
          </a:p>
        </p:txBody>
      </p:sp>
      <p:sp>
        <p:nvSpPr>
          <p:cNvPr id="3" name="Content Placeholder 2">
            <a:extLst>
              <a:ext uri="{FF2B5EF4-FFF2-40B4-BE49-F238E27FC236}">
                <a16:creationId xmlns:a16="http://schemas.microsoft.com/office/drawing/2014/main" id="{5203CDB4-6B86-063A-7D9F-795C9F6F158B}"/>
              </a:ext>
            </a:extLst>
          </p:cNvPr>
          <p:cNvSpPr>
            <a:spLocks noGrp="1"/>
          </p:cNvSpPr>
          <p:nvPr>
            <p:ph idx="1"/>
          </p:nvPr>
        </p:nvSpPr>
        <p:spPr/>
        <p:txBody>
          <a:bodyPr vert="horz" lIns="91440" tIns="45720" rIns="91440" bIns="45720" rtlCol="0" anchor="t">
            <a:normAutofit fontScale="92500"/>
          </a:bodyPr>
          <a:lstStyle/>
          <a:p>
            <a:pPr marL="0" indent="0">
              <a:buNone/>
            </a:pPr>
            <a:r>
              <a:rPr lang="en-US" b="1">
                <a:ea typeface="+mn-lt"/>
                <a:cs typeface="+mn-lt"/>
              </a:rPr>
              <a:t>Email Marketing</a:t>
            </a:r>
            <a:endParaRPr lang="en-US">
              <a:ea typeface="+mn-lt"/>
              <a:cs typeface="+mn-lt"/>
            </a:endParaRPr>
          </a:p>
          <a:p>
            <a:pPr marL="971550" lvl="1" indent="-285750">
              <a:buFont typeface="Arial"/>
              <a:buChar char="•"/>
            </a:pPr>
            <a:r>
              <a:rPr lang="en-US" sz="2600">
                <a:ea typeface="+mn-lt"/>
                <a:cs typeface="+mn-lt"/>
              </a:rPr>
              <a:t>Develop segmented email campaigns for different audience personas.</a:t>
            </a:r>
          </a:p>
          <a:p>
            <a:pPr marL="971550" lvl="1" indent="-285750">
              <a:buFont typeface="Arial"/>
              <a:buChar char="•"/>
            </a:pPr>
            <a:r>
              <a:rPr lang="en-US" sz="2600">
                <a:ea typeface="+mn-lt"/>
                <a:cs typeface="+mn-lt"/>
              </a:rPr>
              <a:t>Implement drip campaigns for nurturing leads and educating prospects.</a:t>
            </a:r>
          </a:p>
          <a:p>
            <a:pPr marL="971550" lvl="1" indent="-285750">
              <a:buFont typeface="Arial"/>
              <a:buChar char="•"/>
            </a:pPr>
            <a:r>
              <a:rPr lang="en-US" sz="2600">
                <a:ea typeface="+mn-lt"/>
                <a:cs typeface="+mn-lt"/>
              </a:rPr>
              <a:t>Offer exclusive webinars and case studies to encourage engagement.</a:t>
            </a:r>
            <a:endParaRPr lang="en-US"/>
          </a:p>
          <a:p>
            <a:pPr marL="0" indent="0">
              <a:buNone/>
            </a:pPr>
            <a:r>
              <a:rPr lang="en-US" b="1">
                <a:ea typeface="+mn-lt"/>
                <a:cs typeface="+mn-lt"/>
              </a:rPr>
              <a:t>Influencer &amp; Partner Marketing</a:t>
            </a:r>
            <a:endParaRPr lang="en-US">
              <a:ea typeface="+mn-lt"/>
              <a:cs typeface="+mn-lt"/>
            </a:endParaRPr>
          </a:p>
          <a:p>
            <a:pPr marL="971550" lvl="1" indent="-285750">
              <a:buFont typeface="Arial"/>
              <a:buChar char="•"/>
            </a:pPr>
            <a:r>
              <a:rPr lang="en-US" sz="2800">
                <a:ea typeface="+mn-lt"/>
                <a:cs typeface="+mn-lt"/>
              </a:rPr>
              <a:t>Collaborate with industry influencers and IT professionals to amplify brand awareness.</a:t>
            </a:r>
          </a:p>
          <a:p>
            <a:pPr marL="971550" lvl="1" indent="-285750">
              <a:buFont typeface="Arial"/>
              <a:buChar char="•"/>
            </a:pPr>
            <a:r>
              <a:rPr lang="en-US" sz="2800">
                <a:ea typeface="+mn-lt"/>
                <a:cs typeface="+mn-lt"/>
              </a:rPr>
              <a:t>Partner with tech communities, incubators, and online forums to position Astrally as a thought leader.</a:t>
            </a:r>
            <a:endParaRPr lang="en-US"/>
          </a:p>
          <a:p>
            <a:endParaRPr lang="en-US" sz="2800">
              <a:ea typeface="+mn-lt"/>
              <a:cs typeface="+mn-lt"/>
            </a:endParaRPr>
          </a:p>
          <a:p>
            <a:pPr marL="0" indent="0">
              <a:buNone/>
            </a:pPr>
            <a:endParaRPr lang="en-US">
              <a:ea typeface="+mn-lt"/>
              <a:cs typeface="+mn-lt"/>
            </a:endParaRPr>
          </a:p>
        </p:txBody>
      </p:sp>
      <p:pic>
        <p:nvPicPr>
          <p:cNvPr id="5" name="Picture 4">
            <a:extLst>
              <a:ext uri="{FF2B5EF4-FFF2-40B4-BE49-F238E27FC236}">
                <a16:creationId xmlns:a16="http://schemas.microsoft.com/office/drawing/2014/main" id="{DDF1A3C1-EC64-2B9B-3AB9-8DCD6766FC95}"/>
              </a:ext>
            </a:extLst>
          </p:cNvPr>
          <p:cNvPicPr>
            <a:picLocks noChangeAspect="1"/>
          </p:cNvPicPr>
          <p:nvPr/>
        </p:nvPicPr>
        <p:blipFill>
          <a:blip r:embed="rId2"/>
          <a:stretch>
            <a:fillRect/>
          </a:stretch>
        </p:blipFill>
        <p:spPr>
          <a:xfrm>
            <a:off x="11062727" y="16529"/>
            <a:ext cx="1126752" cy="1255620"/>
          </a:xfrm>
          <a:prstGeom prst="rect">
            <a:avLst/>
          </a:prstGeom>
        </p:spPr>
      </p:pic>
    </p:spTree>
    <p:extLst>
      <p:ext uri="{BB962C8B-B14F-4D97-AF65-F5344CB8AC3E}">
        <p14:creationId xmlns:p14="http://schemas.microsoft.com/office/powerpoint/2010/main" val="42461365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8B1F9-A846-F3A2-664D-55A4A4283D9B}"/>
              </a:ext>
            </a:extLst>
          </p:cNvPr>
          <p:cNvSpPr>
            <a:spLocks noGrp="1"/>
          </p:cNvSpPr>
          <p:nvPr>
            <p:ph type="title"/>
          </p:nvPr>
        </p:nvSpPr>
        <p:spPr>
          <a:xfrm>
            <a:off x="831850" y="286591"/>
            <a:ext cx="10515600" cy="2852737"/>
          </a:xfrm>
        </p:spPr>
        <p:txBody>
          <a:bodyPr>
            <a:normAutofit/>
          </a:bodyPr>
          <a:lstStyle/>
          <a:p>
            <a:r>
              <a:rPr lang="en-US" b="1">
                <a:ea typeface="+mj-lt"/>
                <a:cs typeface="+mj-lt"/>
              </a:rPr>
              <a:t>Phase 1: </a:t>
            </a:r>
          </a:p>
        </p:txBody>
      </p:sp>
      <p:sp>
        <p:nvSpPr>
          <p:cNvPr id="3" name="Content Placeholder 2">
            <a:extLst>
              <a:ext uri="{FF2B5EF4-FFF2-40B4-BE49-F238E27FC236}">
                <a16:creationId xmlns:a16="http://schemas.microsoft.com/office/drawing/2014/main" id="{11AD9FDA-C1DB-0B1C-DB8C-E2FC92F772BA}"/>
              </a:ext>
            </a:extLst>
          </p:cNvPr>
          <p:cNvSpPr>
            <a:spLocks noGrp="1"/>
          </p:cNvSpPr>
          <p:nvPr>
            <p:ph type="body" idx="1"/>
          </p:nvPr>
        </p:nvSpPr>
        <p:spPr>
          <a:xfrm>
            <a:off x="831850" y="3244757"/>
            <a:ext cx="10515600" cy="1500187"/>
          </a:xfrm>
        </p:spPr>
        <p:txBody>
          <a:bodyPr vert="horz" lIns="91440" tIns="45720" rIns="91440" bIns="45720" rtlCol="0" anchor="t">
            <a:normAutofit/>
          </a:bodyPr>
          <a:lstStyle/>
          <a:p>
            <a:r>
              <a:rPr lang="en-US" sz="6000">
                <a:solidFill>
                  <a:srgbClr val="000000"/>
                </a:solidFill>
                <a:latin typeface="Aptos Display"/>
              </a:rPr>
              <a:t>Research and Analysis </a:t>
            </a:r>
            <a:r>
              <a:rPr lang="en-US" sz="6000">
                <a:solidFill>
                  <a:srgbClr val="FF0000"/>
                </a:solidFill>
                <a:latin typeface="Aptos Display"/>
              </a:rPr>
              <a:t>DRAFT</a:t>
            </a:r>
          </a:p>
          <a:p>
            <a:endParaRPr lang="en-US"/>
          </a:p>
        </p:txBody>
      </p:sp>
      <p:pic>
        <p:nvPicPr>
          <p:cNvPr id="5" name="Picture 4">
            <a:extLst>
              <a:ext uri="{FF2B5EF4-FFF2-40B4-BE49-F238E27FC236}">
                <a16:creationId xmlns:a16="http://schemas.microsoft.com/office/drawing/2014/main" id="{FE1AA88C-1E5B-1101-31A6-AA84496A3A0B}"/>
              </a:ext>
            </a:extLst>
          </p:cNvPr>
          <p:cNvPicPr>
            <a:picLocks noChangeAspect="1"/>
          </p:cNvPicPr>
          <p:nvPr/>
        </p:nvPicPr>
        <p:blipFill>
          <a:blip r:embed="rId2"/>
          <a:stretch>
            <a:fillRect/>
          </a:stretch>
        </p:blipFill>
        <p:spPr>
          <a:xfrm>
            <a:off x="11062727" y="5323"/>
            <a:ext cx="1126752" cy="1255620"/>
          </a:xfrm>
          <a:prstGeom prst="rect">
            <a:avLst/>
          </a:prstGeom>
        </p:spPr>
      </p:pic>
    </p:spTree>
    <p:extLst>
      <p:ext uri="{BB962C8B-B14F-4D97-AF65-F5344CB8AC3E}">
        <p14:creationId xmlns:p14="http://schemas.microsoft.com/office/powerpoint/2010/main" val="26084870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3F5724-3B82-4D2A-4766-839FE1DE5C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463C41D-D516-C3AD-9FB0-AA7BACA9CFB6}"/>
              </a:ext>
            </a:extLst>
          </p:cNvPr>
          <p:cNvSpPr>
            <a:spLocks noGrp="1"/>
          </p:cNvSpPr>
          <p:nvPr>
            <p:ph type="title"/>
          </p:nvPr>
        </p:nvSpPr>
        <p:spPr/>
        <p:txBody>
          <a:bodyPr/>
          <a:lstStyle/>
          <a:p>
            <a:pPr>
              <a:spcBef>
                <a:spcPts val="1000"/>
              </a:spcBef>
            </a:pPr>
            <a:r>
              <a:rPr lang="en-US">
                <a:ea typeface="+mj-lt"/>
                <a:cs typeface="+mj-lt"/>
              </a:rPr>
              <a:t>2. Paid Advertising Strategy</a:t>
            </a:r>
          </a:p>
        </p:txBody>
      </p:sp>
      <p:sp>
        <p:nvSpPr>
          <p:cNvPr id="3" name="Content Placeholder 2">
            <a:extLst>
              <a:ext uri="{FF2B5EF4-FFF2-40B4-BE49-F238E27FC236}">
                <a16:creationId xmlns:a16="http://schemas.microsoft.com/office/drawing/2014/main" id="{292FC47A-2A1D-E061-AC11-20B11A90F269}"/>
              </a:ext>
            </a:extLst>
          </p:cNvPr>
          <p:cNvSpPr>
            <a:spLocks noGrp="1"/>
          </p:cNvSpPr>
          <p:nvPr>
            <p:ph idx="1"/>
          </p:nvPr>
        </p:nvSpPr>
        <p:spPr>
          <a:xfrm>
            <a:off x="838200" y="1554405"/>
            <a:ext cx="10515600" cy="4351338"/>
          </a:xfrm>
        </p:spPr>
        <p:txBody>
          <a:bodyPr vert="horz" lIns="91440" tIns="45720" rIns="91440" bIns="45720" rtlCol="0" anchor="t">
            <a:normAutofit fontScale="85000" lnSpcReduction="20000"/>
          </a:bodyPr>
          <a:lstStyle/>
          <a:p>
            <a:pPr marL="0" indent="0">
              <a:buNone/>
            </a:pPr>
            <a:r>
              <a:rPr lang="en-US" b="1">
                <a:ea typeface="+mn-lt"/>
                <a:cs typeface="+mn-lt"/>
              </a:rPr>
              <a:t>Google Ads &amp; Search Engine Marketing (SEM)</a:t>
            </a:r>
            <a:endParaRPr lang="en-US">
              <a:ea typeface="+mn-lt"/>
              <a:cs typeface="+mn-lt"/>
            </a:endParaRPr>
          </a:p>
          <a:p>
            <a:pPr marL="971550" lvl="1" indent="-285750">
              <a:buFont typeface="Arial"/>
              <a:buChar char="•"/>
            </a:pPr>
            <a:r>
              <a:rPr lang="en-US" sz="2800">
                <a:ea typeface="+mn-lt"/>
                <a:cs typeface="+mn-lt"/>
              </a:rPr>
              <a:t>Target keywords related to IT consulting, tech staffing, and business project management tools.</a:t>
            </a:r>
            <a:endParaRPr lang="en-US">
              <a:ea typeface="+mn-lt"/>
              <a:cs typeface="+mn-lt"/>
            </a:endParaRPr>
          </a:p>
          <a:p>
            <a:pPr marL="971550" lvl="1" indent="-285750">
              <a:buFont typeface="Arial"/>
              <a:buChar char="•"/>
            </a:pPr>
            <a:r>
              <a:rPr lang="en-US" sz="2800">
                <a:ea typeface="+mn-lt"/>
                <a:cs typeface="+mn-lt"/>
              </a:rPr>
              <a:t>Run PPC campaigns optimized for conversions and lead generation.</a:t>
            </a:r>
            <a:endParaRPr lang="en-US">
              <a:ea typeface="+mn-lt"/>
              <a:cs typeface="+mn-lt"/>
            </a:endParaRPr>
          </a:p>
          <a:p>
            <a:pPr marL="0" indent="0">
              <a:buNone/>
            </a:pPr>
            <a:r>
              <a:rPr lang="en-US" b="1">
                <a:ea typeface="+mn-lt"/>
                <a:cs typeface="+mn-lt"/>
              </a:rPr>
              <a:t>Social Media Advertising</a:t>
            </a:r>
            <a:endParaRPr lang="en-US">
              <a:ea typeface="+mn-lt"/>
              <a:cs typeface="+mn-lt"/>
            </a:endParaRPr>
          </a:p>
          <a:p>
            <a:pPr marL="971550" lvl="1" indent="-285750">
              <a:buFont typeface="Arial"/>
              <a:buChar char="•"/>
            </a:pPr>
            <a:r>
              <a:rPr lang="en-US" sz="2800">
                <a:ea typeface="+mn-lt"/>
                <a:cs typeface="+mn-lt"/>
              </a:rPr>
              <a:t>Use Facebook, Instagram, and LinkedIn ads to promote case studies and webinars.</a:t>
            </a:r>
            <a:endParaRPr lang="en-US">
              <a:ea typeface="+mn-lt"/>
              <a:cs typeface="+mn-lt"/>
            </a:endParaRPr>
          </a:p>
          <a:p>
            <a:pPr marL="971550" lvl="1" indent="-285750">
              <a:buFont typeface="Arial"/>
              <a:buChar char="•"/>
            </a:pPr>
            <a:r>
              <a:rPr lang="en-US" sz="2800">
                <a:ea typeface="+mn-lt"/>
                <a:cs typeface="+mn-lt"/>
              </a:rPr>
              <a:t>Implement retargeting campaigns to capture leads who engaged with website content.</a:t>
            </a:r>
            <a:endParaRPr lang="en-US">
              <a:ea typeface="+mn-lt"/>
              <a:cs typeface="+mn-lt"/>
            </a:endParaRPr>
          </a:p>
          <a:p>
            <a:pPr marL="0" indent="0">
              <a:buNone/>
            </a:pPr>
            <a:r>
              <a:rPr lang="en-US" b="1">
                <a:ea typeface="+mn-lt"/>
                <a:cs typeface="+mn-lt"/>
              </a:rPr>
              <a:t>Display &amp; Video Advertising</a:t>
            </a:r>
            <a:endParaRPr lang="en-US"/>
          </a:p>
          <a:p>
            <a:pPr marL="971550" lvl="1" indent="-285750">
              <a:buFont typeface="Arial"/>
              <a:buChar char="•"/>
            </a:pPr>
            <a:r>
              <a:rPr lang="en-US" sz="2800">
                <a:ea typeface="+mn-lt"/>
                <a:cs typeface="+mn-lt"/>
              </a:rPr>
              <a:t>Run YouTube ads showcasing </a:t>
            </a:r>
            <a:r>
              <a:rPr lang="en-US" sz="2800" err="1">
                <a:ea typeface="+mn-lt"/>
                <a:cs typeface="+mn-lt"/>
              </a:rPr>
              <a:t>Astrally’s</a:t>
            </a:r>
            <a:r>
              <a:rPr lang="en-US" sz="2800">
                <a:ea typeface="+mn-lt"/>
                <a:cs typeface="+mn-lt"/>
              </a:rPr>
              <a:t> services and success stories.</a:t>
            </a:r>
            <a:endParaRPr lang="en-US"/>
          </a:p>
          <a:p>
            <a:pPr marL="971550" lvl="1" indent="-285750">
              <a:buFont typeface="Arial"/>
            </a:pPr>
            <a:r>
              <a:rPr lang="en-US" sz="2800">
                <a:ea typeface="+mn-lt"/>
                <a:cs typeface="+mn-lt"/>
              </a:rPr>
              <a:t>Use banner ads on tech-focused platforms (e.g., TechCrunch, Clutch, and G2).</a:t>
            </a:r>
            <a:endParaRPr lang="en-US"/>
          </a:p>
          <a:p>
            <a:pPr marL="0" indent="0">
              <a:buNone/>
            </a:pPr>
            <a:endParaRPr lang="en-US" sz="2800" b="1">
              <a:ea typeface="+mn-lt"/>
              <a:cs typeface="+mn-lt"/>
            </a:endParaRPr>
          </a:p>
        </p:txBody>
      </p:sp>
      <p:pic>
        <p:nvPicPr>
          <p:cNvPr id="5" name="Picture 4">
            <a:extLst>
              <a:ext uri="{FF2B5EF4-FFF2-40B4-BE49-F238E27FC236}">
                <a16:creationId xmlns:a16="http://schemas.microsoft.com/office/drawing/2014/main" id="{9793D439-A674-29DB-ABFA-EF663133A10D}"/>
              </a:ext>
            </a:extLst>
          </p:cNvPr>
          <p:cNvPicPr>
            <a:picLocks noChangeAspect="1"/>
          </p:cNvPicPr>
          <p:nvPr/>
        </p:nvPicPr>
        <p:blipFill>
          <a:blip r:embed="rId2"/>
          <a:stretch>
            <a:fillRect/>
          </a:stretch>
        </p:blipFill>
        <p:spPr>
          <a:xfrm>
            <a:off x="11062727" y="16529"/>
            <a:ext cx="1126752" cy="1255620"/>
          </a:xfrm>
          <a:prstGeom prst="rect">
            <a:avLst/>
          </a:prstGeom>
        </p:spPr>
      </p:pic>
    </p:spTree>
    <p:extLst>
      <p:ext uri="{BB962C8B-B14F-4D97-AF65-F5344CB8AC3E}">
        <p14:creationId xmlns:p14="http://schemas.microsoft.com/office/powerpoint/2010/main" val="29947878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ACAD5B-66BD-06C0-D54F-1EB1A9807B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FA1435-6E7F-DE54-9EAB-E571C647F2B4}"/>
              </a:ext>
            </a:extLst>
          </p:cNvPr>
          <p:cNvSpPr>
            <a:spLocks noGrp="1"/>
          </p:cNvSpPr>
          <p:nvPr>
            <p:ph type="title"/>
          </p:nvPr>
        </p:nvSpPr>
        <p:spPr/>
        <p:txBody>
          <a:bodyPr/>
          <a:lstStyle/>
          <a:p>
            <a:pPr>
              <a:spcBef>
                <a:spcPts val="1000"/>
              </a:spcBef>
            </a:pPr>
            <a:r>
              <a:rPr lang="en-US">
                <a:ea typeface="+mj-lt"/>
                <a:cs typeface="+mj-lt"/>
              </a:rPr>
              <a:t>3. Partnership &amp; Collaboration Strategy</a:t>
            </a:r>
          </a:p>
        </p:txBody>
      </p:sp>
      <p:sp>
        <p:nvSpPr>
          <p:cNvPr id="3" name="Content Placeholder 2">
            <a:extLst>
              <a:ext uri="{FF2B5EF4-FFF2-40B4-BE49-F238E27FC236}">
                <a16:creationId xmlns:a16="http://schemas.microsoft.com/office/drawing/2014/main" id="{D4D9D7F0-53C8-A666-C5DE-9FC3445EB3F8}"/>
              </a:ext>
            </a:extLst>
          </p:cNvPr>
          <p:cNvSpPr>
            <a:spLocks noGrp="1"/>
          </p:cNvSpPr>
          <p:nvPr>
            <p:ph idx="1"/>
          </p:nvPr>
        </p:nvSpPr>
        <p:spPr>
          <a:xfrm>
            <a:off x="838200" y="1554405"/>
            <a:ext cx="10515600" cy="4351338"/>
          </a:xfrm>
        </p:spPr>
        <p:txBody>
          <a:bodyPr vert="horz" lIns="91440" tIns="45720" rIns="91440" bIns="45720" rtlCol="0" anchor="t">
            <a:normAutofit/>
          </a:bodyPr>
          <a:lstStyle/>
          <a:p>
            <a:pPr lvl="0">
              <a:buFont typeface=""/>
              <a:buChar char="•"/>
            </a:pPr>
            <a:r>
              <a:rPr lang="en-US"/>
              <a:t>Identify and collaborate with complementary businesses (e.g., cloud service providers, HR tech firms) for joint webinars and co-marketing campaigns.</a:t>
            </a:r>
          </a:p>
          <a:p>
            <a:pPr lvl="0">
              <a:buFont typeface=""/>
              <a:buChar char="•"/>
            </a:pPr>
            <a:r>
              <a:rPr lang="en-US"/>
              <a:t>Form strategic alliances with recruitment platforms and IT consulting networks.</a:t>
            </a:r>
          </a:p>
          <a:p>
            <a:pPr lvl="0">
              <a:buFont typeface=""/>
              <a:buChar char="•"/>
            </a:pPr>
            <a:r>
              <a:rPr lang="en-US"/>
              <a:t>Offer referral programs with incentives for customers and industry partners.</a:t>
            </a:r>
            <a:endParaRPr lang="en-US">
              <a:ea typeface="+mn-lt"/>
              <a:cs typeface="+mn-lt"/>
            </a:endParaRPr>
          </a:p>
        </p:txBody>
      </p:sp>
      <p:pic>
        <p:nvPicPr>
          <p:cNvPr id="5" name="Picture 4">
            <a:extLst>
              <a:ext uri="{FF2B5EF4-FFF2-40B4-BE49-F238E27FC236}">
                <a16:creationId xmlns:a16="http://schemas.microsoft.com/office/drawing/2014/main" id="{7AF86BEB-C262-4E13-934D-5512813CF57F}"/>
              </a:ext>
            </a:extLst>
          </p:cNvPr>
          <p:cNvPicPr>
            <a:picLocks noChangeAspect="1"/>
          </p:cNvPicPr>
          <p:nvPr/>
        </p:nvPicPr>
        <p:blipFill>
          <a:blip r:embed="rId2"/>
          <a:stretch>
            <a:fillRect/>
          </a:stretch>
        </p:blipFill>
        <p:spPr>
          <a:xfrm>
            <a:off x="11062727" y="16529"/>
            <a:ext cx="1126752" cy="1255620"/>
          </a:xfrm>
          <a:prstGeom prst="rect">
            <a:avLst/>
          </a:prstGeom>
        </p:spPr>
      </p:pic>
    </p:spTree>
    <p:extLst>
      <p:ext uri="{BB962C8B-B14F-4D97-AF65-F5344CB8AC3E}">
        <p14:creationId xmlns:p14="http://schemas.microsoft.com/office/powerpoint/2010/main" val="625135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914B27-5D65-E410-EE9D-C4C6AA284F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095694-B717-6804-BB05-8561C4287A6E}"/>
              </a:ext>
            </a:extLst>
          </p:cNvPr>
          <p:cNvSpPr>
            <a:spLocks noGrp="1"/>
          </p:cNvSpPr>
          <p:nvPr>
            <p:ph type="title"/>
          </p:nvPr>
        </p:nvSpPr>
        <p:spPr/>
        <p:txBody>
          <a:bodyPr/>
          <a:lstStyle/>
          <a:p>
            <a:pPr>
              <a:spcBef>
                <a:spcPts val="1000"/>
              </a:spcBef>
            </a:pPr>
            <a:r>
              <a:rPr lang="en-US">
                <a:ea typeface="+mj-lt"/>
                <a:cs typeface="+mj-lt"/>
              </a:rPr>
              <a:t>Competitor Analysis &amp; Marketing Budgets for Astrally</a:t>
            </a:r>
          </a:p>
        </p:txBody>
      </p:sp>
      <p:sp>
        <p:nvSpPr>
          <p:cNvPr id="3" name="Content Placeholder 2">
            <a:extLst>
              <a:ext uri="{FF2B5EF4-FFF2-40B4-BE49-F238E27FC236}">
                <a16:creationId xmlns:a16="http://schemas.microsoft.com/office/drawing/2014/main" id="{7CC44F62-80CE-3F60-29A0-E907A34A8664}"/>
              </a:ext>
            </a:extLst>
          </p:cNvPr>
          <p:cNvSpPr>
            <a:spLocks noGrp="1"/>
          </p:cNvSpPr>
          <p:nvPr>
            <p:ph idx="1"/>
          </p:nvPr>
        </p:nvSpPr>
        <p:spPr>
          <a:xfrm>
            <a:off x="838200" y="1825625"/>
            <a:ext cx="10515600" cy="4351338"/>
          </a:xfrm>
        </p:spPr>
        <p:txBody>
          <a:bodyPr vert="horz" lIns="91440" tIns="45720" rIns="91440" bIns="45720" rtlCol="0" anchor="t">
            <a:normAutofit fontScale="92500"/>
          </a:bodyPr>
          <a:lstStyle/>
          <a:p>
            <a:pPr marL="0" indent="0">
              <a:buNone/>
            </a:pPr>
            <a:r>
              <a:rPr lang="en-US" b="1">
                <a:ea typeface="+mn-lt"/>
                <a:cs typeface="+mn-lt"/>
              </a:rPr>
              <a:t>1. Similar Companies in the Market</a:t>
            </a:r>
            <a:endParaRPr lang="en-US" b="1"/>
          </a:p>
          <a:p>
            <a:pPr marL="0" indent="0">
              <a:buNone/>
            </a:pPr>
            <a:r>
              <a:rPr lang="en-US">
                <a:ea typeface="+mn-lt"/>
                <a:cs typeface="+mn-lt"/>
              </a:rPr>
              <a:t>Astrally operates in the IT consulting, data analytics, and SMS marketing space. Some similar companies in this market include:</a:t>
            </a:r>
            <a:endParaRPr lang="en-US"/>
          </a:p>
          <a:p>
            <a:pPr>
              <a:buFont typeface="Arial"/>
              <a:buChar char="•"/>
            </a:pPr>
            <a:r>
              <a:rPr lang="en-US">
                <a:ea typeface="+mn-lt"/>
                <a:cs typeface="+mn-lt"/>
              </a:rPr>
              <a:t>Data BI LLC - Specializes in business intelligence and data analytics.</a:t>
            </a:r>
            <a:endParaRPr lang="en-US"/>
          </a:p>
          <a:p>
            <a:pPr>
              <a:buFont typeface="Arial"/>
              <a:buChar char="•"/>
            </a:pPr>
            <a:r>
              <a:rPr lang="en-US">
                <a:ea typeface="+mn-lt"/>
                <a:cs typeface="+mn-lt"/>
              </a:rPr>
              <a:t>Deloitte Consulting - Provides IT consulting and marketing analytics.</a:t>
            </a:r>
            <a:endParaRPr lang="en-US"/>
          </a:p>
          <a:p>
            <a:pPr>
              <a:buFont typeface="Arial"/>
              <a:buChar char="•"/>
            </a:pPr>
            <a:r>
              <a:rPr lang="en-US" err="1">
                <a:ea typeface="+mn-lt"/>
                <a:cs typeface="+mn-lt"/>
              </a:rPr>
              <a:t>RevOps</a:t>
            </a:r>
            <a:r>
              <a:rPr lang="en-US">
                <a:ea typeface="+mn-lt"/>
                <a:cs typeface="+mn-lt"/>
              </a:rPr>
              <a:t> Global - Focuses on sales and marketing revenue optimization.</a:t>
            </a:r>
            <a:endParaRPr lang="en-US"/>
          </a:p>
          <a:p>
            <a:pPr>
              <a:buFont typeface=""/>
              <a:buChar char="•"/>
            </a:pPr>
            <a:r>
              <a:rPr lang="en-US">
                <a:ea typeface="+mn-lt"/>
                <a:cs typeface="+mn-lt"/>
              </a:rPr>
              <a:t>Direct Online Marketing - Digital marketing services with data-driven strategies.</a:t>
            </a:r>
            <a:endParaRPr lang="en-US"/>
          </a:p>
        </p:txBody>
      </p:sp>
      <p:pic>
        <p:nvPicPr>
          <p:cNvPr id="5" name="Picture 4">
            <a:extLst>
              <a:ext uri="{FF2B5EF4-FFF2-40B4-BE49-F238E27FC236}">
                <a16:creationId xmlns:a16="http://schemas.microsoft.com/office/drawing/2014/main" id="{A703EDE4-C6A1-FEB7-8CFE-4C4AFF6C74C8}"/>
              </a:ext>
            </a:extLst>
          </p:cNvPr>
          <p:cNvPicPr>
            <a:picLocks noChangeAspect="1"/>
          </p:cNvPicPr>
          <p:nvPr/>
        </p:nvPicPr>
        <p:blipFill>
          <a:blip r:embed="rId2"/>
          <a:stretch>
            <a:fillRect/>
          </a:stretch>
        </p:blipFill>
        <p:spPr>
          <a:xfrm>
            <a:off x="11062727" y="16529"/>
            <a:ext cx="1126752" cy="1255620"/>
          </a:xfrm>
          <a:prstGeom prst="rect">
            <a:avLst/>
          </a:prstGeom>
        </p:spPr>
      </p:pic>
    </p:spTree>
    <p:extLst>
      <p:ext uri="{BB962C8B-B14F-4D97-AF65-F5344CB8AC3E}">
        <p14:creationId xmlns:p14="http://schemas.microsoft.com/office/powerpoint/2010/main" val="35639826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29FE03-3D81-C721-0BAA-2C50ED955C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CF132D1-B1D1-045C-AB18-1E18745BD46A}"/>
              </a:ext>
            </a:extLst>
          </p:cNvPr>
          <p:cNvSpPr>
            <a:spLocks noGrp="1"/>
          </p:cNvSpPr>
          <p:nvPr>
            <p:ph type="title"/>
          </p:nvPr>
        </p:nvSpPr>
        <p:spPr/>
        <p:txBody>
          <a:bodyPr/>
          <a:lstStyle/>
          <a:p>
            <a:pPr>
              <a:spcBef>
                <a:spcPts val="1000"/>
              </a:spcBef>
            </a:pPr>
            <a:r>
              <a:rPr lang="en-US">
                <a:ea typeface="+mj-lt"/>
                <a:cs typeface="+mj-lt"/>
              </a:rPr>
              <a:t>Competitor Analysis &amp; Marketing Budgets for Astrally</a:t>
            </a:r>
          </a:p>
        </p:txBody>
      </p:sp>
      <p:sp>
        <p:nvSpPr>
          <p:cNvPr id="3" name="Content Placeholder 2">
            <a:extLst>
              <a:ext uri="{FF2B5EF4-FFF2-40B4-BE49-F238E27FC236}">
                <a16:creationId xmlns:a16="http://schemas.microsoft.com/office/drawing/2014/main" id="{D8FF6E9C-983C-86A6-9320-103117D76FFA}"/>
              </a:ext>
            </a:extLst>
          </p:cNvPr>
          <p:cNvSpPr>
            <a:spLocks noGrp="1"/>
          </p:cNvSpPr>
          <p:nvPr>
            <p:ph idx="1"/>
          </p:nvPr>
        </p:nvSpPr>
        <p:spPr>
          <a:xfrm>
            <a:off x="838200" y="1825625"/>
            <a:ext cx="10515600" cy="4351338"/>
          </a:xfrm>
        </p:spPr>
        <p:txBody>
          <a:bodyPr vert="horz" lIns="91440" tIns="45720" rIns="91440" bIns="45720" rtlCol="0" anchor="t">
            <a:normAutofit fontScale="92500" lnSpcReduction="10000"/>
          </a:bodyPr>
          <a:lstStyle/>
          <a:p>
            <a:pPr>
              <a:buNone/>
            </a:pPr>
            <a:r>
              <a:rPr lang="en-US" b="1">
                <a:ea typeface="+mn-lt"/>
                <a:cs typeface="+mn-lt"/>
              </a:rPr>
              <a:t>2. Marketing Budgets of Similar Companies</a:t>
            </a:r>
          </a:p>
          <a:p>
            <a:pPr>
              <a:buNone/>
            </a:pPr>
            <a:r>
              <a:rPr lang="en-US">
                <a:ea typeface="+mn-lt"/>
                <a:cs typeface="+mn-lt"/>
              </a:rPr>
              <a:t>General Marketing Budget Allocation:</a:t>
            </a:r>
          </a:p>
          <a:p>
            <a:pPr marL="457200" indent="-457200"/>
            <a:r>
              <a:rPr lang="en-US">
                <a:ea typeface="+mn-lt"/>
                <a:cs typeface="+mn-lt"/>
              </a:rPr>
              <a:t>SMBs allocate 7-8% of annual revenue to marketing.</a:t>
            </a:r>
          </a:p>
          <a:p>
            <a:pPr marL="457200" indent="-457200"/>
            <a:r>
              <a:rPr lang="en-US">
                <a:ea typeface="+mn-lt"/>
                <a:cs typeface="+mn-lt"/>
              </a:rPr>
              <a:t>B2C companies may spend </a:t>
            </a:r>
            <a:r>
              <a:rPr lang="en-US">
                <a:solidFill>
                  <a:srgbClr val="000000"/>
                </a:solidFill>
                <a:ea typeface="+mn-lt"/>
                <a:cs typeface="+mn-lt"/>
              </a:rPr>
              <a:t>between 5-10%, or up</a:t>
            </a:r>
            <a:r>
              <a:rPr lang="en-US">
                <a:ea typeface="+mn-lt"/>
                <a:cs typeface="+mn-lt"/>
              </a:rPr>
              <a:t> to 15%, while B2B firms allocate around 5%.</a:t>
            </a:r>
          </a:p>
          <a:p>
            <a:pPr>
              <a:buNone/>
            </a:pPr>
            <a:r>
              <a:rPr lang="en-US">
                <a:ea typeface="+mn-lt"/>
                <a:cs typeface="+mn-lt"/>
              </a:rPr>
              <a:t>Monthly Marketing Spend:</a:t>
            </a:r>
            <a:endParaRPr lang="en-US"/>
          </a:p>
          <a:p>
            <a:r>
              <a:rPr lang="en-US">
                <a:ea typeface="+mn-lt"/>
                <a:cs typeface="+mn-lt"/>
              </a:rPr>
              <a:t>Small to mid-sized businesses invest between $2,500 and $12,000 in digital marketing (WebFX).</a:t>
            </a:r>
          </a:p>
          <a:p>
            <a:r>
              <a:rPr lang="en-US">
                <a:ea typeface="+mn-lt"/>
                <a:cs typeface="+mn-lt"/>
              </a:rPr>
              <a:t>This budget includes SEO, paid advertising (PPC), social media, email marketing, and content creation.</a:t>
            </a:r>
            <a:endParaRPr lang="en-US"/>
          </a:p>
        </p:txBody>
      </p:sp>
      <p:pic>
        <p:nvPicPr>
          <p:cNvPr id="5" name="Picture 4">
            <a:extLst>
              <a:ext uri="{FF2B5EF4-FFF2-40B4-BE49-F238E27FC236}">
                <a16:creationId xmlns:a16="http://schemas.microsoft.com/office/drawing/2014/main" id="{CBC4CEAE-BA45-36C8-1FA3-3A38973CD14E}"/>
              </a:ext>
            </a:extLst>
          </p:cNvPr>
          <p:cNvPicPr>
            <a:picLocks noChangeAspect="1"/>
          </p:cNvPicPr>
          <p:nvPr/>
        </p:nvPicPr>
        <p:blipFill>
          <a:blip r:embed="rId2"/>
          <a:stretch>
            <a:fillRect/>
          </a:stretch>
        </p:blipFill>
        <p:spPr>
          <a:xfrm>
            <a:off x="11062727" y="16529"/>
            <a:ext cx="1126752" cy="1255620"/>
          </a:xfrm>
          <a:prstGeom prst="rect">
            <a:avLst/>
          </a:prstGeom>
        </p:spPr>
      </p:pic>
    </p:spTree>
    <p:extLst>
      <p:ext uri="{BB962C8B-B14F-4D97-AF65-F5344CB8AC3E}">
        <p14:creationId xmlns:p14="http://schemas.microsoft.com/office/powerpoint/2010/main" val="38602230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C2C728-4BF5-F949-C1F5-347CCDF568D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B1DAD6E-E99E-3E73-61FE-2CC79D1DC7B2}"/>
              </a:ext>
            </a:extLst>
          </p:cNvPr>
          <p:cNvSpPr>
            <a:spLocks noGrp="1"/>
          </p:cNvSpPr>
          <p:nvPr>
            <p:ph type="title"/>
          </p:nvPr>
        </p:nvSpPr>
        <p:spPr/>
        <p:txBody>
          <a:bodyPr/>
          <a:lstStyle/>
          <a:p>
            <a:pPr>
              <a:spcBef>
                <a:spcPts val="1000"/>
              </a:spcBef>
            </a:pPr>
            <a:r>
              <a:rPr lang="en-US">
                <a:ea typeface="+mj-lt"/>
                <a:cs typeface="+mj-lt"/>
              </a:rPr>
              <a:t>Competitor Analysis &amp; Marketing Budgets for Astrally</a:t>
            </a:r>
          </a:p>
        </p:txBody>
      </p:sp>
      <p:sp>
        <p:nvSpPr>
          <p:cNvPr id="3" name="Content Placeholder 2">
            <a:extLst>
              <a:ext uri="{FF2B5EF4-FFF2-40B4-BE49-F238E27FC236}">
                <a16:creationId xmlns:a16="http://schemas.microsoft.com/office/drawing/2014/main" id="{5EA9AA61-1141-53A8-163E-C59C0A743411}"/>
              </a:ext>
            </a:extLst>
          </p:cNvPr>
          <p:cNvSpPr>
            <a:spLocks noGrp="1"/>
          </p:cNvSpPr>
          <p:nvPr>
            <p:ph idx="1"/>
          </p:nvPr>
        </p:nvSpPr>
        <p:spPr>
          <a:xfrm>
            <a:off x="838200" y="1825625"/>
            <a:ext cx="10515600" cy="4351338"/>
          </a:xfrm>
        </p:spPr>
        <p:txBody>
          <a:bodyPr vert="horz" lIns="91440" tIns="45720" rIns="91440" bIns="45720" rtlCol="0" anchor="t">
            <a:normAutofit fontScale="92500" lnSpcReduction="20000"/>
          </a:bodyPr>
          <a:lstStyle/>
          <a:p>
            <a:pPr>
              <a:buNone/>
            </a:pPr>
            <a:r>
              <a:rPr lang="en-US" b="1">
                <a:ea typeface="+mn-lt"/>
                <a:cs typeface="+mn-lt"/>
              </a:rPr>
              <a:t>3. Key Takeaways:</a:t>
            </a:r>
            <a:endParaRPr lang="en-US" b="1"/>
          </a:p>
          <a:p>
            <a:pPr>
              <a:buNone/>
            </a:pPr>
            <a:r>
              <a:rPr lang="en-US">
                <a:ea typeface="+mn-lt"/>
                <a:cs typeface="+mn-lt"/>
              </a:rPr>
              <a:t>Competitors: Astrally competes with firms like Data BI LLC, Deloitte Consulting, and </a:t>
            </a:r>
            <a:r>
              <a:rPr lang="en-US" err="1">
                <a:ea typeface="+mn-lt"/>
                <a:cs typeface="+mn-lt"/>
              </a:rPr>
              <a:t>RevOps</a:t>
            </a:r>
            <a:endParaRPr lang="en-US" err="1"/>
          </a:p>
          <a:p>
            <a:pPr>
              <a:buNone/>
            </a:pPr>
            <a:r>
              <a:rPr lang="en-US">
                <a:ea typeface="+mn-lt"/>
                <a:cs typeface="+mn-lt"/>
              </a:rPr>
              <a:t>Global.</a:t>
            </a:r>
            <a:endParaRPr lang="en-US"/>
          </a:p>
          <a:p>
            <a:pPr>
              <a:buNone/>
            </a:pPr>
            <a:r>
              <a:rPr lang="en-US">
                <a:ea typeface="+mn-lt"/>
                <a:cs typeface="+mn-lt"/>
              </a:rPr>
              <a:t>Marketing Investment:</a:t>
            </a:r>
          </a:p>
          <a:p>
            <a:r>
              <a:rPr lang="en-US">
                <a:ea typeface="+mn-lt"/>
                <a:cs typeface="+mn-lt"/>
              </a:rPr>
              <a:t>SMBs dedicate 7-8% of revenue to marketing.</a:t>
            </a:r>
            <a:endParaRPr lang="en-US"/>
          </a:p>
          <a:p>
            <a:r>
              <a:rPr lang="en-US">
                <a:ea typeface="+mn-lt"/>
                <a:cs typeface="+mn-lt"/>
              </a:rPr>
              <a:t>B2C firms invest up to 14%, while B2B firms allocate around 5%.</a:t>
            </a:r>
            <a:endParaRPr lang="en-US"/>
          </a:p>
          <a:p>
            <a:r>
              <a:rPr lang="en-US">
                <a:ea typeface="+mn-lt"/>
                <a:cs typeface="+mn-lt"/>
              </a:rPr>
              <a:t>Monthly budgets range from $2,500 to $12,000, covering digital strategies.</a:t>
            </a:r>
            <a:endParaRPr lang="en-US"/>
          </a:p>
          <a:p>
            <a:r>
              <a:rPr lang="en-US">
                <a:ea typeface="+mn-lt"/>
                <a:cs typeface="+mn-lt"/>
              </a:rPr>
              <a:t>Marketing Channels: Digital marketing strategies include SEO, PPC, social media, email marketing, and influencer collaborations.</a:t>
            </a:r>
          </a:p>
        </p:txBody>
      </p:sp>
      <p:pic>
        <p:nvPicPr>
          <p:cNvPr id="5" name="Picture 4">
            <a:extLst>
              <a:ext uri="{FF2B5EF4-FFF2-40B4-BE49-F238E27FC236}">
                <a16:creationId xmlns:a16="http://schemas.microsoft.com/office/drawing/2014/main" id="{9ACD1440-B27B-C625-322C-133953616740}"/>
              </a:ext>
            </a:extLst>
          </p:cNvPr>
          <p:cNvPicPr>
            <a:picLocks noChangeAspect="1"/>
          </p:cNvPicPr>
          <p:nvPr/>
        </p:nvPicPr>
        <p:blipFill>
          <a:blip r:embed="rId2"/>
          <a:stretch>
            <a:fillRect/>
          </a:stretch>
        </p:blipFill>
        <p:spPr>
          <a:xfrm>
            <a:off x="11062727" y="16529"/>
            <a:ext cx="1126752" cy="1255620"/>
          </a:xfrm>
          <a:prstGeom prst="rect">
            <a:avLst/>
          </a:prstGeom>
        </p:spPr>
      </p:pic>
    </p:spTree>
    <p:extLst>
      <p:ext uri="{BB962C8B-B14F-4D97-AF65-F5344CB8AC3E}">
        <p14:creationId xmlns:p14="http://schemas.microsoft.com/office/powerpoint/2010/main" val="42227117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DC13D-9BF5-897A-BD85-FD4EB15456F8}"/>
              </a:ext>
            </a:extLst>
          </p:cNvPr>
          <p:cNvSpPr>
            <a:spLocks noGrp="1"/>
          </p:cNvSpPr>
          <p:nvPr>
            <p:ph type="title"/>
          </p:nvPr>
        </p:nvSpPr>
        <p:spPr>
          <a:xfrm>
            <a:off x="838200" y="40154"/>
            <a:ext cx="10515600" cy="1325563"/>
          </a:xfrm>
        </p:spPr>
        <p:txBody>
          <a:bodyPr/>
          <a:lstStyle/>
          <a:p>
            <a:r>
              <a:rPr lang="en-US"/>
              <a:t>Marketing Budgets</a:t>
            </a:r>
          </a:p>
        </p:txBody>
      </p:sp>
      <p:graphicFrame>
        <p:nvGraphicFramePr>
          <p:cNvPr id="4" name="Content Placeholder 3">
            <a:extLst>
              <a:ext uri="{FF2B5EF4-FFF2-40B4-BE49-F238E27FC236}">
                <a16:creationId xmlns:a16="http://schemas.microsoft.com/office/drawing/2014/main" id="{D0174A7E-C5EB-4E68-41F6-69514F4C252F}"/>
              </a:ext>
            </a:extLst>
          </p:cNvPr>
          <p:cNvGraphicFramePr>
            <a:graphicFrameLocks noGrp="1"/>
          </p:cNvGraphicFramePr>
          <p:nvPr>
            <p:ph idx="1"/>
            <p:extLst>
              <p:ext uri="{D42A27DB-BD31-4B8C-83A1-F6EECF244321}">
                <p14:modId xmlns:p14="http://schemas.microsoft.com/office/powerpoint/2010/main" val="2182064762"/>
              </p:ext>
            </p:extLst>
          </p:nvPr>
        </p:nvGraphicFramePr>
        <p:xfrm>
          <a:off x="838200" y="1500654"/>
          <a:ext cx="10485344" cy="5154134"/>
        </p:xfrm>
        <a:graphic>
          <a:graphicData uri="http://schemas.openxmlformats.org/drawingml/2006/table">
            <a:tbl>
              <a:tblPr firstRow="1" bandRow="1">
                <a:tableStyleId>{5C22544A-7EE6-4342-B048-85BDC9FD1C3A}</a:tableStyleId>
              </a:tblPr>
              <a:tblGrid>
                <a:gridCol w="2621336">
                  <a:extLst>
                    <a:ext uri="{9D8B030D-6E8A-4147-A177-3AD203B41FA5}">
                      <a16:colId xmlns:a16="http://schemas.microsoft.com/office/drawing/2014/main" val="819997311"/>
                    </a:ext>
                  </a:extLst>
                </a:gridCol>
                <a:gridCol w="2621336">
                  <a:extLst>
                    <a:ext uri="{9D8B030D-6E8A-4147-A177-3AD203B41FA5}">
                      <a16:colId xmlns:a16="http://schemas.microsoft.com/office/drawing/2014/main" val="3150674354"/>
                    </a:ext>
                  </a:extLst>
                </a:gridCol>
                <a:gridCol w="2621336">
                  <a:extLst>
                    <a:ext uri="{9D8B030D-6E8A-4147-A177-3AD203B41FA5}">
                      <a16:colId xmlns:a16="http://schemas.microsoft.com/office/drawing/2014/main" val="3939922140"/>
                    </a:ext>
                  </a:extLst>
                </a:gridCol>
                <a:gridCol w="2621336">
                  <a:extLst>
                    <a:ext uri="{9D8B030D-6E8A-4147-A177-3AD203B41FA5}">
                      <a16:colId xmlns:a16="http://schemas.microsoft.com/office/drawing/2014/main" val="244811001"/>
                    </a:ext>
                  </a:extLst>
                </a:gridCol>
              </a:tblGrid>
              <a:tr h="896470">
                <a:tc>
                  <a:txBody>
                    <a:bodyPr/>
                    <a:lstStyle/>
                    <a:p>
                      <a:pPr lvl="0" algn="ctr">
                        <a:lnSpc>
                          <a:spcPct val="100000"/>
                        </a:lnSpc>
                        <a:spcBef>
                          <a:spcPts val="0"/>
                        </a:spcBef>
                        <a:spcAft>
                          <a:spcPts val="0"/>
                        </a:spcAft>
                        <a:buNone/>
                      </a:pPr>
                      <a:r>
                        <a:rPr lang="en-US" b="1"/>
                        <a:t>Budget Category</a:t>
                      </a:r>
                    </a:p>
                    <a:p>
                      <a:pPr marL="0" lvl="0" indent="0" algn="l">
                        <a:lnSpc>
                          <a:spcPct val="100000"/>
                        </a:lnSpc>
                        <a:buNone/>
                      </a:pPr>
                      <a:endParaRPr lang="en-US" sz="1800" b="1" i="0" u="none" strike="noStrike" baseline="0" noProof="0">
                        <a:solidFill>
                          <a:srgbClr val="FFFFFF"/>
                        </a:solidFill>
                        <a:latin typeface="Aptos"/>
                      </a:endParaRPr>
                    </a:p>
                  </a:txBody>
                  <a:tcPr/>
                </a:tc>
                <a:tc>
                  <a:txBody>
                    <a:bodyPr/>
                    <a:lstStyle/>
                    <a:p>
                      <a:pPr lvl="0" algn="ctr">
                        <a:lnSpc>
                          <a:spcPct val="100000"/>
                        </a:lnSpc>
                        <a:spcBef>
                          <a:spcPts val="0"/>
                        </a:spcBef>
                        <a:spcAft>
                          <a:spcPts val="0"/>
                        </a:spcAft>
                        <a:buNone/>
                      </a:pPr>
                      <a:r>
                        <a:rPr lang="en-US" b="1"/>
                        <a:t>SMBs</a:t>
                      </a:r>
                      <a:endParaRPr lang="en-US"/>
                    </a:p>
                    <a:p>
                      <a:pPr lvl="0">
                        <a:buNone/>
                      </a:pPr>
                      <a:endParaRPr lang="en-US"/>
                    </a:p>
                  </a:txBody>
                  <a:tcPr/>
                </a:tc>
                <a:tc>
                  <a:txBody>
                    <a:bodyPr/>
                    <a:lstStyle/>
                    <a:p>
                      <a:pPr lvl="0" algn="ctr">
                        <a:lnSpc>
                          <a:spcPct val="100000"/>
                        </a:lnSpc>
                        <a:spcBef>
                          <a:spcPts val="0"/>
                        </a:spcBef>
                        <a:spcAft>
                          <a:spcPts val="0"/>
                        </a:spcAft>
                        <a:buNone/>
                      </a:pPr>
                      <a:r>
                        <a:rPr lang="en-US" b="1"/>
                        <a:t> Medium Scale </a:t>
                      </a:r>
                      <a:endParaRPr lang="en-US"/>
                    </a:p>
                    <a:p>
                      <a:pPr lvl="0" algn="ctr">
                        <a:lnSpc>
                          <a:spcPct val="100000"/>
                        </a:lnSpc>
                        <a:spcBef>
                          <a:spcPts val="0"/>
                        </a:spcBef>
                        <a:spcAft>
                          <a:spcPts val="0"/>
                        </a:spcAft>
                        <a:buNone/>
                      </a:pPr>
                      <a:r>
                        <a:rPr lang="en-US" b="1"/>
                        <a:t>(e.g. </a:t>
                      </a:r>
                      <a:r>
                        <a:rPr lang="en-US" sz="1800" b="1" i="0" u="none" strike="noStrike" noProof="0">
                          <a:solidFill>
                            <a:srgbClr val="FFFFFF"/>
                          </a:solidFill>
                          <a:latin typeface="Aptos"/>
                        </a:rPr>
                        <a:t>B2C companies)</a:t>
                      </a:r>
                      <a:endParaRPr lang="en-US"/>
                    </a:p>
                    <a:p>
                      <a:pPr lvl="0">
                        <a:buNone/>
                      </a:pPr>
                      <a:endParaRPr lang="en-US"/>
                    </a:p>
                  </a:txBody>
                  <a:tcPr/>
                </a:tc>
                <a:tc>
                  <a:txBody>
                    <a:bodyPr/>
                    <a:lstStyle/>
                    <a:p>
                      <a:pPr lvl="0" algn="ctr">
                        <a:lnSpc>
                          <a:spcPct val="100000"/>
                        </a:lnSpc>
                        <a:spcBef>
                          <a:spcPts val="0"/>
                        </a:spcBef>
                        <a:spcAft>
                          <a:spcPts val="0"/>
                        </a:spcAft>
                        <a:buNone/>
                      </a:pPr>
                      <a:r>
                        <a:rPr lang="en-US" b="1"/>
                        <a:t>Large Scale</a:t>
                      </a:r>
                      <a:endParaRPr lang="en-US"/>
                    </a:p>
                    <a:p>
                      <a:pPr lvl="0" algn="ctr">
                        <a:lnSpc>
                          <a:spcPct val="100000"/>
                        </a:lnSpc>
                        <a:spcBef>
                          <a:spcPts val="0"/>
                        </a:spcBef>
                        <a:spcAft>
                          <a:spcPts val="0"/>
                        </a:spcAft>
                        <a:buNone/>
                      </a:pPr>
                      <a:r>
                        <a:rPr lang="en-US" b="1"/>
                        <a:t>(e.g. B2B companies)</a:t>
                      </a:r>
                    </a:p>
                    <a:p>
                      <a:pPr lvl="0">
                        <a:buNone/>
                      </a:pPr>
                      <a:endParaRPr lang="en-US"/>
                    </a:p>
                  </a:txBody>
                  <a:tcPr/>
                </a:tc>
                <a:extLst>
                  <a:ext uri="{0D108BD9-81ED-4DB2-BD59-A6C34878D82A}">
                    <a16:rowId xmlns:a16="http://schemas.microsoft.com/office/drawing/2014/main" val="1829396194"/>
                  </a:ext>
                </a:extLst>
              </a:tr>
              <a:tr h="1017005">
                <a:tc>
                  <a:txBody>
                    <a:bodyPr/>
                    <a:lstStyle/>
                    <a:p>
                      <a:pPr lvl="0" algn="l">
                        <a:lnSpc>
                          <a:spcPct val="100000"/>
                        </a:lnSpc>
                        <a:spcBef>
                          <a:spcPts val="0"/>
                        </a:spcBef>
                        <a:spcAft>
                          <a:spcPts val="0"/>
                        </a:spcAft>
                        <a:buNone/>
                      </a:pPr>
                      <a:r>
                        <a:rPr lang="en-US" b="1"/>
                        <a:t>General Marketing Budget</a:t>
                      </a:r>
                      <a:endParaRPr lang="en-US"/>
                    </a:p>
                    <a:p>
                      <a:pPr lvl="0">
                        <a:buNone/>
                      </a:pPr>
                      <a:endParaRPr lang="en-US"/>
                    </a:p>
                  </a:txBody>
                  <a:tcPr/>
                </a:tc>
                <a:tc>
                  <a:txBody>
                    <a:bodyPr/>
                    <a:lstStyle/>
                    <a:p>
                      <a:pPr lvl="0" algn="l">
                        <a:lnSpc>
                          <a:spcPct val="100000"/>
                        </a:lnSpc>
                        <a:spcBef>
                          <a:spcPts val="0"/>
                        </a:spcBef>
                        <a:spcAft>
                          <a:spcPts val="0"/>
                        </a:spcAft>
                        <a:buNone/>
                      </a:pPr>
                      <a:r>
                        <a:rPr lang="en-US"/>
                        <a:t>7-8% of annual revenue</a:t>
                      </a:r>
                    </a:p>
                    <a:p>
                      <a:pPr lvl="0">
                        <a:buNone/>
                      </a:pPr>
                      <a:endParaRPr lang="en-US"/>
                    </a:p>
                  </a:txBody>
                  <a:tcPr/>
                </a:tc>
                <a:tc>
                  <a:txBody>
                    <a:bodyPr/>
                    <a:lstStyle/>
                    <a:p>
                      <a:pPr lvl="0" algn="l">
                        <a:lnSpc>
                          <a:spcPct val="100000"/>
                        </a:lnSpc>
                        <a:spcBef>
                          <a:spcPts val="0"/>
                        </a:spcBef>
                        <a:spcAft>
                          <a:spcPts val="0"/>
                        </a:spcAft>
                        <a:buNone/>
                      </a:pPr>
                      <a:r>
                        <a:rPr lang="en-US"/>
                        <a:t>Up to 14% of annual revenue</a:t>
                      </a:r>
                    </a:p>
                    <a:p>
                      <a:pPr lvl="0">
                        <a:buNone/>
                      </a:pPr>
                      <a:endParaRPr lang="en-US"/>
                    </a:p>
                  </a:txBody>
                  <a:tcPr/>
                </a:tc>
                <a:tc>
                  <a:txBody>
                    <a:bodyPr/>
                    <a:lstStyle/>
                    <a:p>
                      <a:pPr lvl="0" algn="l">
                        <a:lnSpc>
                          <a:spcPct val="100000"/>
                        </a:lnSpc>
                        <a:spcBef>
                          <a:spcPts val="0"/>
                        </a:spcBef>
                        <a:spcAft>
                          <a:spcPts val="0"/>
                        </a:spcAft>
                        <a:buNone/>
                      </a:pPr>
                      <a:r>
                        <a:rPr lang="en-US"/>
                        <a:t>Around 5% of annual revenue</a:t>
                      </a:r>
                    </a:p>
                    <a:p>
                      <a:pPr lvl="0">
                        <a:buNone/>
                      </a:pPr>
                      <a:endParaRPr lang="en-US"/>
                    </a:p>
                  </a:txBody>
                  <a:tcPr/>
                </a:tc>
                <a:extLst>
                  <a:ext uri="{0D108BD9-81ED-4DB2-BD59-A6C34878D82A}">
                    <a16:rowId xmlns:a16="http://schemas.microsoft.com/office/drawing/2014/main" val="1060685516"/>
                  </a:ext>
                </a:extLst>
              </a:tr>
              <a:tr h="1017005">
                <a:tc>
                  <a:txBody>
                    <a:bodyPr/>
                    <a:lstStyle/>
                    <a:p>
                      <a:pPr lvl="0" algn="l">
                        <a:lnSpc>
                          <a:spcPct val="100000"/>
                        </a:lnSpc>
                        <a:spcBef>
                          <a:spcPts val="0"/>
                        </a:spcBef>
                        <a:spcAft>
                          <a:spcPts val="0"/>
                        </a:spcAft>
                        <a:buNone/>
                      </a:pPr>
                      <a:r>
                        <a:rPr lang="en-US" b="1"/>
                        <a:t>Monthly Marketing Spend</a:t>
                      </a:r>
                      <a:endParaRPr lang="en-US"/>
                    </a:p>
                    <a:p>
                      <a:pPr lvl="0">
                        <a:buNone/>
                      </a:pPr>
                      <a:endParaRPr lang="en-US"/>
                    </a:p>
                  </a:txBody>
                  <a:tcPr/>
                </a:tc>
                <a:tc>
                  <a:txBody>
                    <a:bodyPr/>
                    <a:lstStyle/>
                    <a:p>
                      <a:pPr lvl="0" algn="l">
                        <a:lnSpc>
                          <a:spcPct val="100000"/>
                        </a:lnSpc>
                        <a:spcBef>
                          <a:spcPts val="0"/>
                        </a:spcBef>
                        <a:spcAft>
                          <a:spcPts val="0"/>
                        </a:spcAft>
                        <a:buNone/>
                      </a:pPr>
                      <a:r>
                        <a:rPr lang="en-US"/>
                        <a:t>$2,500 - $12,000</a:t>
                      </a:r>
                    </a:p>
                    <a:p>
                      <a:pPr lvl="0">
                        <a:buNone/>
                      </a:pPr>
                      <a:endParaRPr lang="en-US"/>
                    </a:p>
                  </a:txBody>
                  <a:tcPr/>
                </a:tc>
                <a:tc>
                  <a:txBody>
                    <a:bodyPr/>
                    <a:lstStyle/>
                    <a:p>
                      <a:pPr lvl="0" algn="l">
                        <a:lnSpc>
                          <a:spcPct val="100000"/>
                        </a:lnSpc>
                        <a:spcBef>
                          <a:spcPts val="0"/>
                        </a:spcBef>
                        <a:spcAft>
                          <a:spcPts val="0"/>
                        </a:spcAft>
                        <a:buNone/>
                      </a:pPr>
                      <a:r>
                        <a:rPr lang="en-US"/>
                        <a:t>Not specified</a:t>
                      </a:r>
                    </a:p>
                    <a:p>
                      <a:pPr lvl="0">
                        <a:buNone/>
                      </a:pPr>
                      <a:endParaRPr lang="en-US"/>
                    </a:p>
                  </a:txBody>
                  <a:tcPr/>
                </a:tc>
                <a:tc>
                  <a:txBody>
                    <a:bodyPr/>
                    <a:lstStyle/>
                    <a:p>
                      <a:pPr lvl="0" algn="l">
                        <a:lnSpc>
                          <a:spcPct val="100000"/>
                        </a:lnSpc>
                        <a:spcBef>
                          <a:spcPts val="0"/>
                        </a:spcBef>
                        <a:spcAft>
                          <a:spcPts val="0"/>
                        </a:spcAft>
                        <a:buNone/>
                      </a:pPr>
                      <a:r>
                        <a:rPr lang="en-US"/>
                        <a:t>Not specified</a:t>
                      </a:r>
                    </a:p>
                    <a:p>
                      <a:pPr lvl="0">
                        <a:buNone/>
                      </a:pPr>
                      <a:endParaRPr lang="en-US"/>
                    </a:p>
                  </a:txBody>
                  <a:tcPr/>
                </a:tc>
                <a:extLst>
                  <a:ext uri="{0D108BD9-81ED-4DB2-BD59-A6C34878D82A}">
                    <a16:rowId xmlns:a16="http://schemas.microsoft.com/office/drawing/2014/main" val="1903268166"/>
                  </a:ext>
                </a:extLst>
              </a:tr>
              <a:tr h="1017005">
                <a:tc>
                  <a:txBody>
                    <a:bodyPr/>
                    <a:lstStyle/>
                    <a:p>
                      <a:pPr lvl="0" algn="l">
                        <a:lnSpc>
                          <a:spcPct val="100000"/>
                        </a:lnSpc>
                        <a:spcBef>
                          <a:spcPts val="0"/>
                        </a:spcBef>
                        <a:spcAft>
                          <a:spcPts val="0"/>
                        </a:spcAft>
                        <a:buNone/>
                      </a:pPr>
                      <a:r>
                        <a:rPr lang="en-US" b="1"/>
                        <a:t>Budget Includes</a:t>
                      </a:r>
                      <a:endParaRPr lang="en-US"/>
                    </a:p>
                    <a:p>
                      <a:pPr lvl="0">
                        <a:buNone/>
                      </a:pPr>
                      <a:endParaRPr lang="en-US"/>
                    </a:p>
                  </a:txBody>
                  <a:tcPr/>
                </a:tc>
                <a:tc>
                  <a:txBody>
                    <a:bodyPr/>
                    <a:lstStyle/>
                    <a:p>
                      <a:pPr lvl="0" algn="l">
                        <a:lnSpc>
                          <a:spcPct val="100000"/>
                        </a:lnSpc>
                        <a:spcBef>
                          <a:spcPts val="0"/>
                        </a:spcBef>
                        <a:spcAft>
                          <a:spcPts val="0"/>
                        </a:spcAft>
                        <a:buNone/>
                      </a:pPr>
                      <a:r>
                        <a:rPr lang="en-US"/>
                        <a:t>SEO, PPC, social media, email marketing, content creation</a:t>
                      </a:r>
                    </a:p>
                    <a:p>
                      <a:pPr lvl="0">
                        <a:buNone/>
                      </a:pPr>
                      <a:endParaRPr lang="en-US"/>
                    </a:p>
                  </a:txBody>
                  <a:tcPr/>
                </a:tc>
                <a:tc>
                  <a:txBody>
                    <a:bodyPr/>
                    <a:lstStyle/>
                    <a:p>
                      <a:pPr lvl="0" algn="l">
                        <a:lnSpc>
                          <a:spcPct val="100000"/>
                        </a:lnSpc>
                        <a:spcBef>
                          <a:spcPts val="0"/>
                        </a:spcBef>
                        <a:spcAft>
                          <a:spcPts val="0"/>
                        </a:spcAft>
                        <a:buNone/>
                      </a:pPr>
                      <a:r>
                        <a:rPr lang="en-US"/>
                        <a:t>SEO, PPC, social media, email marketing, content creation</a:t>
                      </a:r>
                    </a:p>
                    <a:p>
                      <a:pPr lvl="0">
                        <a:buNone/>
                      </a:pPr>
                      <a:endParaRPr lang="en-US"/>
                    </a:p>
                  </a:txBody>
                  <a:tcPr/>
                </a:tc>
                <a:tc>
                  <a:txBody>
                    <a:bodyPr/>
                    <a:lstStyle/>
                    <a:p>
                      <a:endParaRPr lang="en-US"/>
                    </a:p>
                  </a:txBody>
                  <a:tcPr/>
                </a:tc>
                <a:extLst>
                  <a:ext uri="{0D108BD9-81ED-4DB2-BD59-A6C34878D82A}">
                    <a16:rowId xmlns:a16="http://schemas.microsoft.com/office/drawing/2014/main" val="3979360367"/>
                  </a:ext>
                </a:extLst>
              </a:tr>
              <a:tr h="1017004">
                <a:tc>
                  <a:txBody>
                    <a:bodyPr/>
                    <a:lstStyle/>
                    <a:p>
                      <a:pPr lvl="0">
                        <a:buNone/>
                      </a:pPr>
                      <a:r>
                        <a:rPr lang="en-US"/>
                        <a:t>Reference Companies</a:t>
                      </a:r>
                    </a:p>
                  </a:txBody>
                  <a:tcPr/>
                </a:tc>
                <a:tc>
                  <a:txBody>
                    <a:bodyPr/>
                    <a:lstStyle/>
                    <a:p>
                      <a:pPr lvl="0">
                        <a:buNone/>
                      </a:pPr>
                      <a:r>
                        <a:rPr lang="en-US"/>
                        <a:t>?</a:t>
                      </a:r>
                    </a:p>
                  </a:txBody>
                  <a:tcPr/>
                </a:tc>
                <a:tc>
                  <a:txBody>
                    <a:bodyPr/>
                    <a:lstStyle/>
                    <a:p>
                      <a:pPr marL="285750" lvl="0" indent="-285750">
                        <a:buFont typeface="Arial"/>
                        <a:buChar char="•"/>
                      </a:pPr>
                      <a:r>
                        <a:rPr lang="en-US" sz="1800" b="0" i="0" u="none" strike="noStrike" noProof="0">
                          <a:latin typeface="-webkit-standard"/>
                        </a:rPr>
                        <a:t>?</a:t>
                      </a:r>
                    </a:p>
                  </a:txBody>
                  <a:tcPr/>
                </a:tc>
                <a:tc>
                  <a:txBody>
                    <a:bodyPr/>
                    <a:lstStyle/>
                    <a:p>
                      <a:pPr marL="285750" lvl="0" indent="-285750">
                        <a:buFont typeface="Arial"/>
                        <a:buChar char="•"/>
                      </a:pPr>
                      <a:r>
                        <a:rPr lang="en-US"/>
                        <a:t>?</a:t>
                      </a:r>
                    </a:p>
                  </a:txBody>
                  <a:tcPr/>
                </a:tc>
                <a:extLst>
                  <a:ext uri="{0D108BD9-81ED-4DB2-BD59-A6C34878D82A}">
                    <a16:rowId xmlns:a16="http://schemas.microsoft.com/office/drawing/2014/main" val="2296513330"/>
                  </a:ext>
                </a:extLst>
              </a:tr>
            </a:tbl>
          </a:graphicData>
        </a:graphic>
      </p:graphicFrame>
      <p:graphicFrame>
        <p:nvGraphicFramePr>
          <p:cNvPr id="22" name="Table 21">
            <a:extLst>
              <a:ext uri="{FF2B5EF4-FFF2-40B4-BE49-F238E27FC236}">
                <a16:creationId xmlns:a16="http://schemas.microsoft.com/office/drawing/2014/main" id="{A1386FC9-5E24-274C-3C93-F0BBCF1D24E7}"/>
              </a:ext>
            </a:extLst>
          </p:cNvPr>
          <p:cNvGraphicFramePr>
            <a:graphicFrameLocks noGrp="1"/>
          </p:cNvGraphicFramePr>
          <p:nvPr>
            <p:extLst>
              <p:ext uri="{D42A27DB-BD31-4B8C-83A1-F6EECF244321}">
                <p14:modId xmlns:p14="http://schemas.microsoft.com/office/powerpoint/2010/main" val="3429214737"/>
              </p:ext>
            </p:extLst>
          </p:nvPr>
        </p:nvGraphicFramePr>
        <p:xfrm>
          <a:off x="8664222" y="4543362"/>
          <a:ext cx="2699531" cy="917139"/>
        </p:xfrm>
        <a:graphic>
          <a:graphicData uri="http://schemas.openxmlformats.org/drawingml/2006/table">
            <a:tbl>
              <a:tblPr bandRow="1">
                <a:tableStyleId>{5C22544A-7EE6-4342-B048-85BDC9FD1C3A}</a:tableStyleId>
              </a:tblPr>
              <a:tblGrid>
                <a:gridCol w="2699531">
                  <a:extLst>
                    <a:ext uri="{9D8B030D-6E8A-4147-A177-3AD203B41FA5}">
                      <a16:colId xmlns:a16="http://schemas.microsoft.com/office/drawing/2014/main" val="2932238489"/>
                    </a:ext>
                  </a:extLst>
                </a:gridCol>
              </a:tblGrid>
              <a:tr h="917139">
                <a:tc>
                  <a:txBody>
                    <a:bodyPr/>
                    <a:lstStyle/>
                    <a:p>
                      <a:r>
                        <a:rPr lang="en-US"/>
                        <a:t>SEO, PPC, social media, email marketing, </a:t>
                      </a:r>
                    </a:p>
                    <a:p>
                      <a:pPr lvl="0">
                        <a:buNone/>
                      </a:pPr>
                      <a:r>
                        <a:rPr lang="en-US"/>
                        <a:t>content creation</a:t>
                      </a:r>
                    </a:p>
                  </a:txBody>
                  <a:tcPr anchor="ctr">
                    <a:lnL>
                      <a:noFill/>
                    </a:lnL>
                    <a:lnR>
                      <a:noFill/>
                    </a:lnR>
                    <a:lnT>
                      <a:noFill/>
                    </a:lnT>
                    <a:lnB>
                      <a:noFill/>
                    </a:lnB>
                    <a:noFill/>
                  </a:tcPr>
                </a:tc>
                <a:extLst>
                  <a:ext uri="{0D108BD9-81ED-4DB2-BD59-A6C34878D82A}">
                    <a16:rowId xmlns:a16="http://schemas.microsoft.com/office/drawing/2014/main" val="3771605460"/>
                  </a:ext>
                </a:extLst>
              </a:tr>
            </a:tbl>
          </a:graphicData>
        </a:graphic>
      </p:graphicFrame>
    </p:spTree>
    <p:extLst>
      <p:ext uri="{BB962C8B-B14F-4D97-AF65-F5344CB8AC3E}">
        <p14:creationId xmlns:p14="http://schemas.microsoft.com/office/powerpoint/2010/main" val="30826024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3BABE-2B59-2579-4B5C-6829C0330226}"/>
              </a:ext>
            </a:extLst>
          </p:cNvPr>
          <p:cNvSpPr>
            <a:spLocks noGrp="1"/>
          </p:cNvSpPr>
          <p:nvPr>
            <p:ph type="title"/>
          </p:nvPr>
        </p:nvSpPr>
        <p:spPr/>
        <p:txBody>
          <a:bodyPr/>
          <a:lstStyle/>
          <a:p>
            <a:r>
              <a:rPr lang="en-US">
                <a:ea typeface="+mj-lt"/>
                <a:cs typeface="+mj-lt"/>
              </a:rPr>
              <a:t>References:</a:t>
            </a:r>
          </a:p>
        </p:txBody>
      </p:sp>
      <p:sp>
        <p:nvSpPr>
          <p:cNvPr id="3" name="Content Placeholder 2">
            <a:extLst>
              <a:ext uri="{FF2B5EF4-FFF2-40B4-BE49-F238E27FC236}">
                <a16:creationId xmlns:a16="http://schemas.microsoft.com/office/drawing/2014/main" id="{65EC9458-B313-ED4D-16AB-BD2F26F8D0D4}"/>
              </a:ext>
            </a:extLst>
          </p:cNvPr>
          <p:cNvSpPr>
            <a:spLocks noGrp="1"/>
          </p:cNvSpPr>
          <p:nvPr>
            <p:ph idx="1"/>
          </p:nvPr>
        </p:nvSpPr>
        <p:spPr/>
        <p:txBody>
          <a:bodyPr vert="horz" lIns="91440" tIns="45720" rIns="91440" bIns="45720" rtlCol="0" anchor="t">
            <a:normAutofit fontScale="92500" lnSpcReduction="10000"/>
          </a:bodyPr>
          <a:lstStyle/>
          <a:p>
            <a:r>
              <a:rPr lang="en-US">
                <a:ea typeface="+mn-lt"/>
                <a:cs typeface="+mn-lt"/>
              </a:rPr>
              <a:t>Data BI LLC - </a:t>
            </a:r>
            <a:r>
              <a:rPr lang="en-US">
                <a:ea typeface="+mn-lt"/>
                <a:cs typeface="+mn-lt"/>
                <a:hlinkClick r:id="rId2"/>
              </a:rPr>
              <a:t>https://clutch.co/it-services/analytics/wyoming</a:t>
            </a:r>
            <a:endParaRPr lang="en-US"/>
          </a:p>
          <a:p>
            <a:r>
              <a:rPr lang="en-US">
                <a:ea typeface="+mn-lt"/>
                <a:cs typeface="+mn-lt"/>
              </a:rPr>
              <a:t>Deloitte Consulting - </a:t>
            </a:r>
            <a:r>
              <a:rPr lang="en-US">
                <a:ea typeface="+mn-lt"/>
                <a:cs typeface="+mn-lt"/>
                <a:hlinkClick r:id="rId3"/>
              </a:rPr>
              <a:t>https://www.g2.com/products/nielsen-marketing-mix-modeling/competitors/alternatives</a:t>
            </a:r>
            <a:endParaRPr lang="en-US"/>
          </a:p>
          <a:p>
            <a:r>
              <a:rPr lang="en-US" err="1">
                <a:ea typeface="+mn-lt"/>
                <a:cs typeface="+mn-lt"/>
              </a:rPr>
              <a:t>RevOps</a:t>
            </a:r>
            <a:r>
              <a:rPr lang="en-US">
                <a:ea typeface="+mn-lt"/>
                <a:cs typeface="+mn-lt"/>
              </a:rPr>
              <a:t> Global - </a:t>
            </a:r>
            <a:r>
              <a:rPr lang="en-US">
                <a:ea typeface="+mn-lt"/>
                <a:cs typeface="+mn-lt"/>
                <a:hlinkClick r:id="rId3"/>
              </a:rPr>
              <a:t>https://www.g2.com/products/nielsen-marketing-mix-modeling/competitors/alternatives</a:t>
            </a:r>
            <a:endParaRPr lang="en-US"/>
          </a:p>
          <a:p>
            <a:r>
              <a:rPr lang="en-US">
                <a:ea typeface="+mn-lt"/>
                <a:cs typeface="+mn-lt"/>
              </a:rPr>
              <a:t>Direct Online Marketing - </a:t>
            </a:r>
            <a:r>
              <a:rPr lang="en-US">
                <a:ea typeface="+mn-lt"/>
                <a:cs typeface="+mn-lt"/>
                <a:hlinkClick r:id="rId3"/>
              </a:rPr>
              <a:t>https://www.g2.com/products/nielsen-marketing-mix-modeling/competitors/alternatives</a:t>
            </a:r>
            <a:endParaRPr lang="en-US"/>
          </a:p>
          <a:p>
            <a:r>
              <a:rPr lang="en-US">
                <a:ea typeface="+mn-lt"/>
                <a:cs typeface="+mn-lt"/>
              </a:rPr>
              <a:t>Marketing Budget Allocations - https://falia.co/en/ressources/what-marketing-budget-for-a-small-or-medium-sized-6. Monthly Marketing Spend - https://www.webfx.com/industries/general/small-businesses/marketing-budget/</a:t>
            </a:r>
            <a:endParaRPr lang="en-US"/>
          </a:p>
        </p:txBody>
      </p:sp>
    </p:spTree>
    <p:extLst>
      <p:ext uri="{BB962C8B-B14F-4D97-AF65-F5344CB8AC3E}">
        <p14:creationId xmlns:p14="http://schemas.microsoft.com/office/powerpoint/2010/main" val="26333612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F2B39E-1D1F-C08A-89A1-37D2482A35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9955EB-6936-68B7-1ECC-6A073DC43F0D}"/>
              </a:ext>
            </a:extLst>
          </p:cNvPr>
          <p:cNvSpPr>
            <a:spLocks noGrp="1"/>
          </p:cNvSpPr>
          <p:nvPr>
            <p:ph type="title"/>
          </p:nvPr>
        </p:nvSpPr>
        <p:spPr>
          <a:xfrm>
            <a:off x="831850" y="286591"/>
            <a:ext cx="10515600" cy="2852737"/>
          </a:xfrm>
        </p:spPr>
        <p:txBody>
          <a:bodyPr>
            <a:normAutofit/>
          </a:bodyPr>
          <a:lstStyle/>
          <a:p>
            <a:r>
              <a:rPr lang="en-US" b="1">
                <a:ea typeface="+mj-lt"/>
                <a:cs typeface="+mj-lt"/>
              </a:rPr>
              <a:t>Phase 4: </a:t>
            </a:r>
          </a:p>
        </p:txBody>
      </p:sp>
      <p:sp>
        <p:nvSpPr>
          <p:cNvPr id="3" name="Content Placeholder 2">
            <a:extLst>
              <a:ext uri="{FF2B5EF4-FFF2-40B4-BE49-F238E27FC236}">
                <a16:creationId xmlns:a16="http://schemas.microsoft.com/office/drawing/2014/main" id="{DA8F2679-E36A-CE9C-50BC-BA0C33A8F053}"/>
              </a:ext>
            </a:extLst>
          </p:cNvPr>
          <p:cNvSpPr>
            <a:spLocks noGrp="1"/>
          </p:cNvSpPr>
          <p:nvPr>
            <p:ph type="body" idx="1"/>
          </p:nvPr>
        </p:nvSpPr>
        <p:spPr>
          <a:xfrm>
            <a:off x="831850" y="3244757"/>
            <a:ext cx="10515600" cy="1500187"/>
          </a:xfrm>
        </p:spPr>
        <p:txBody>
          <a:bodyPr vert="horz" lIns="91440" tIns="45720" rIns="91440" bIns="45720" rtlCol="0" anchor="t">
            <a:noAutofit/>
          </a:bodyPr>
          <a:lstStyle/>
          <a:p>
            <a:r>
              <a:rPr lang="en-US" sz="6000">
                <a:solidFill>
                  <a:srgbClr val="000000"/>
                </a:solidFill>
                <a:ea typeface="+mn-lt"/>
                <a:cs typeface="+mn-lt"/>
              </a:rPr>
              <a:t>Implementation Roadmap</a:t>
            </a:r>
          </a:p>
          <a:p>
            <a:endParaRPr lang="en-US" sz="6000">
              <a:solidFill>
                <a:srgbClr val="000000"/>
              </a:solidFill>
              <a:latin typeface="Aptos Display"/>
              <a:ea typeface="+mn-lt"/>
              <a:cs typeface="+mn-lt"/>
            </a:endParaRPr>
          </a:p>
          <a:p>
            <a:endParaRPr lang="en-US"/>
          </a:p>
        </p:txBody>
      </p:sp>
      <p:pic>
        <p:nvPicPr>
          <p:cNvPr id="5" name="Picture 4">
            <a:extLst>
              <a:ext uri="{FF2B5EF4-FFF2-40B4-BE49-F238E27FC236}">
                <a16:creationId xmlns:a16="http://schemas.microsoft.com/office/drawing/2014/main" id="{1BEB05DE-4155-64B5-7574-0AD2E6E64475}"/>
              </a:ext>
            </a:extLst>
          </p:cNvPr>
          <p:cNvPicPr>
            <a:picLocks noChangeAspect="1"/>
          </p:cNvPicPr>
          <p:nvPr/>
        </p:nvPicPr>
        <p:blipFill>
          <a:blip r:embed="rId2"/>
          <a:stretch>
            <a:fillRect/>
          </a:stretch>
        </p:blipFill>
        <p:spPr>
          <a:xfrm>
            <a:off x="11062727" y="5323"/>
            <a:ext cx="1126752" cy="1255620"/>
          </a:xfrm>
          <a:prstGeom prst="rect">
            <a:avLst/>
          </a:prstGeom>
        </p:spPr>
      </p:pic>
    </p:spTree>
    <p:extLst>
      <p:ext uri="{BB962C8B-B14F-4D97-AF65-F5344CB8AC3E}">
        <p14:creationId xmlns:p14="http://schemas.microsoft.com/office/powerpoint/2010/main" val="38186400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2ECCB2-D82D-6191-CFA6-F60B931FCEE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8C5750-BD93-98E4-B5DF-58F8BCEE88CF}"/>
              </a:ext>
            </a:extLst>
          </p:cNvPr>
          <p:cNvSpPr>
            <a:spLocks noGrp="1"/>
          </p:cNvSpPr>
          <p:nvPr>
            <p:ph type="title"/>
          </p:nvPr>
        </p:nvSpPr>
        <p:spPr/>
        <p:txBody>
          <a:bodyPr/>
          <a:lstStyle/>
          <a:p>
            <a:r>
              <a:rPr lang="en-US"/>
              <a:t>Step-by-Step Execution Roadmap with Timelines</a:t>
            </a:r>
          </a:p>
        </p:txBody>
      </p:sp>
      <p:pic>
        <p:nvPicPr>
          <p:cNvPr id="5" name="Picture 4">
            <a:extLst>
              <a:ext uri="{FF2B5EF4-FFF2-40B4-BE49-F238E27FC236}">
                <a16:creationId xmlns:a16="http://schemas.microsoft.com/office/drawing/2014/main" id="{F4E3014F-9D3B-6FCD-2A18-C96BC1D212D1}"/>
              </a:ext>
            </a:extLst>
          </p:cNvPr>
          <p:cNvPicPr>
            <a:picLocks noChangeAspect="1"/>
          </p:cNvPicPr>
          <p:nvPr/>
        </p:nvPicPr>
        <p:blipFill>
          <a:blip r:embed="rId2"/>
          <a:stretch>
            <a:fillRect/>
          </a:stretch>
        </p:blipFill>
        <p:spPr>
          <a:xfrm>
            <a:off x="11062727" y="16529"/>
            <a:ext cx="1126752" cy="1255620"/>
          </a:xfrm>
          <a:prstGeom prst="rect">
            <a:avLst/>
          </a:prstGeom>
        </p:spPr>
      </p:pic>
      <p:sp>
        <p:nvSpPr>
          <p:cNvPr id="17" name="Content Placeholder 16">
            <a:extLst>
              <a:ext uri="{FF2B5EF4-FFF2-40B4-BE49-F238E27FC236}">
                <a16:creationId xmlns:a16="http://schemas.microsoft.com/office/drawing/2014/main" id="{EB19D280-7DC7-9D37-B387-C61D5F2ED88F}"/>
              </a:ext>
            </a:extLst>
          </p:cNvPr>
          <p:cNvSpPr>
            <a:spLocks noGrp="1"/>
          </p:cNvSpPr>
          <p:nvPr>
            <p:ph idx="1"/>
          </p:nvPr>
        </p:nvSpPr>
        <p:spPr/>
        <p:txBody>
          <a:bodyPr vert="horz" lIns="91440" tIns="45720" rIns="91440" bIns="45720" rtlCol="0" anchor="t">
            <a:normAutofit/>
          </a:bodyPr>
          <a:lstStyle/>
          <a:p>
            <a:pPr>
              <a:buNone/>
            </a:pPr>
            <a:r>
              <a:rPr lang="en-US" b="1"/>
              <a:t>Launch &amp; Awareness (Jun- Aug 2025)</a:t>
            </a:r>
            <a:endParaRPr lang="en-US"/>
          </a:p>
          <a:p>
            <a:pPr>
              <a:buFont typeface="Arial"/>
              <a:buChar char="•"/>
            </a:pPr>
            <a:r>
              <a:rPr lang="en-US">
                <a:ea typeface="+mn-lt"/>
                <a:cs typeface="+mn-lt"/>
              </a:rPr>
              <a:t>Finalize brand positioning and messaging.</a:t>
            </a:r>
          </a:p>
          <a:p>
            <a:pPr>
              <a:buFont typeface="Arial"/>
              <a:buChar char="•"/>
            </a:pPr>
            <a:r>
              <a:rPr lang="en-US">
                <a:ea typeface="+mn-lt"/>
                <a:cs typeface="+mn-lt"/>
              </a:rPr>
              <a:t>Develop and launch an SEO-optimized website.</a:t>
            </a:r>
          </a:p>
          <a:p>
            <a:pPr>
              <a:buFont typeface="Arial"/>
              <a:buChar char="•"/>
            </a:pPr>
            <a:r>
              <a:rPr lang="en-US">
                <a:ea typeface="+mn-lt"/>
                <a:cs typeface="+mn-lt"/>
              </a:rPr>
              <a:t>Establish social media presence on LinkedIn, Twitter, and YouTube.</a:t>
            </a:r>
          </a:p>
          <a:p>
            <a:pPr>
              <a:buFont typeface="Arial"/>
              <a:buChar char="•"/>
            </a:pPr>
            <a:r>
              <a:rPr lang="en-US">
                <a:ea typeface="+mn-lt"/>
                <a:cs typeface="+mn-lt"/>
              </a:rPr>
              <a:t>Initiate a content strategy including blogs, case studies, and whitepapers.</a:t>
            </a:r>
          </a:p>
          <a:p>
            <a:pPr>
              <a:buFont typeface="Arial"/>
              <a:buChar char="•"/>
            </a:pPr>
            <a:r>
              <a:rPr lang="en-US">
                <a:ea typeface="+mn-lt"/>
                <a:cs typeface="+mn-lt"/>
              </a:rPr>
              <a:t>Implement Google Ads and LinkedIn Ads campaigns.</a:t>
            </a:r>
          </a:p>
          <a:p>
            <a:pPr marL="0" indent="0">
              <a:buNone/>
            </a:pPr>
            <a:endParaRPr lang="en-US"/>
          </a:p>
        </p:txBody>
      </p:sp>
    </p:spTree>
    <p:extLst>
      <p:ext uri="{BB962C8B-B14F-4D97-AF65-F5344CB8AC3E}">
        <p14:creationId xmlns:p14="http://schemas.microsoft.com/office/powerpoint/2010/main" val="4374485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62B11E-A366-9C92-EB11-1971430921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F265923-F223-2CFD-95C8-9DDCAC3BAB0E}"/>
              </a:ext>
            </a:extLst>
          </p:cNvPr>
          <p:cNvSpPr>
            <a:spLocks noGrp="1"/>
          </p:cNvSpPr>
          <p:nvPr>
            <p:ph type="title"/>
          </p:nvPr>
        </p:nvSpPr>
        <p:spPr/>
        <p:txBody>
          <a:bodyPr/>
          <a:lstStyle/>
          <a:p>
            <a:r>
              <a:rPr lang="en-US"/>
              <a:t>Step-by-Step Execution Roadmap with Timelines</a:t>
            </a:r>
          </a:p>
        </p:txBody>
      </p:sp>
      <p:pic>
        <p:nvPicPr>
          <p:cNvPr id="5" name="Picture 4">
            <a:extLst>
              <a:ext uri="{FF2B5EF4-FFF2-40B4-BE49-F238E27FC236}">
                <a16:creationId xmlns:a16="http://schemas.microsoft.com/office/drawing/2014/main" id="{343FEDAE-0052-7ED5-E006-699A54732EBD}"/>
              </a:ext>
            </a:extLst>
          </p:cNvPr>
          <p:cNvPicPr>
            <a:picLocks noChangeAspect="1"/>
          </p:cNvPicPr>
          <p:nvPr/>
        </p:nvPicPr>
        <p:blipFill>
          <a:blip r:embed="rId2"/>
          <a:stretch>
            <a:fillRect/>
          </a:stretch>
        </p:blipFill>
        <p:spPr>
          <a:xfrm>
            <a:off x="11062727" y="16529"/>
            <a:ext cx="1126752" cy="1255620"/>
          </a:xfrm>
          <a:prstGeom prst="rect">
            <a:avLst/>
          </a:prstGeom>
        </p:spPr>
      </p:pic>
      <p:sp>
        <p:nvSpPr>
          <p:cNvPr id="17" name="Content Placeholder 16">
            <a:extLst>
              <a:ext uri="{FF2B5EF4-FFF2-40B4-BE49-F238E27FC236}">
                <a16:creationId xmlns:a16="http://schemas.microsoft.com/office/drawing/2014/main" id="{25290D4D-B9CA-0EE4-68C6-E2A551F915F8}"/>
              </a:ext>
            </a:extLst>
          </p:cNvPr>
          <p:cNvSpPr>
            <a:spLocks noGrp="1"/>
          </p:cNvSpPr>
          <p:nvPr>
            <p:ph idx="1"/>
          </p:nvPr>
        </p:nvSpPr>
        <p:spPr/>
        <p:txBody>
          <a:bodyPr vert="horz" lIns="91440" tIns="45720" rIns="91440" bIns="45720" rtlCol="0" anchor="t">
            <a:normAutofit/>
          </a:bodyPr>
          <a:lstStyle/>
          <a:p>
            <a:pPr>
              <a:buNone/>
            </a:pPr>
            <a:r>
              <a:rPr lang="en-US" b="1"/>
              <a:t>Lead Generation &amp; Engagement (Aug- Oct 2025)</a:t>
            </a:r>
            <a:endParaRPr lang="en-US"/>
          </a:p>
          <a:p>
            <a:pPr>
              <a:buFont typeface="Arial"/>
              <a:buChar char="•"/>
            </a:pPr>
            <a:r>
              <a:rPr lang="en-US">
                <a:ea typeface="+mn-lt"/>
                <a:cs typeface="+mn-lt"/>
              </a:rPr>
              <a:t>Run targeted email marketing campaigns.</a:t>
            </a:r>
          </a:p>
          <a:p>
            <a:pPr>
              <a:buFont typeface="Arial"/>
              <a:buChar char="•"/>
            </a:pPr>
            <a:r>
              <a:rPr lang="en-US">
                <a:ea typeface="+mn-lt"/>
                <a:cs typeface="+mn-lt"/>
              </a:rPr>
              <a:t>Launch lead nurturing drip campaigns.</a:t>
            </a:r>
          </a:p>
          <a:p>
            <a:pPr>
              <a:buFont typeface="Arial"/>
              <a:buChar char="•"/>
            </a:pPr>
            <a:r>
              <a:rPr lang="en-US">
                <a:ea typeface="+mn-lt"/>
                <a:cs typeface="+mn-lt"/>
              </a:rPr>
              <a:t>Collaborate with industry influencers and tech communities.</a:t>
            </a:r>
          </a:p>
          <a:p>
            <a:pPr>
              <a:buFont typeface="Arial"/>
              <a:buChar char="•"/>
            </a:pPr>
            <a:r>
              <a:rPr lang="en-US">
                <a:ea typeface="+mn-lt"/>
                <a:cs typeface="+mn-lt"/>
              </a:rPr>
              <a:t>Conduct webinars and online events.</a:t>
            </a:r>
          </a:p>
          <a:p>
            <a:pPr>
              <a:buFont typeface="Arial"/>
              <a:buChar char="•"/>
            </a:pPr>
            <a:r>
              <a:rPr lang="en-US">
                <a:ea typeface="+mn-lt"/>
                <a:cs typeface="+mn-lt"/>
              </a:rPr>
              <a:t>Monitor analytics and refine ad campaigns for optimization.</a:t>
            </a:r>
          </a:p>
          <a:p>
            <a:pPr>
              <a:buNone/>
            </a:pPr>
            <a:endParaRPr lang="en-US" b="1"/>
          </a:p>
        </p:txBody>
      </p:sp>
    </p:spTree>
    <p:extLst>
      <p:ext uri="{BB962C8B-B14F-4D97-AF65-F5344CB8AC3E}">
        <p14:creationId xmlns:p14="http://schemas.microsoft.com/office/powerpoint/2010/main" val="32108430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AB184-B58C-3BE1-EBBE-9A9C5324CA23}"/>
              </a:ext>
            </a:extLst>
          </p:cNvPr>
          <p:cNvSpPr>
            <a:spLocks noGrp="1"/>
          </p:cNvSpPr>
          <p:nvPr>
            <p:ph type="title"/>
          </p:nvPr>
        </p:nvSpPr>
        <p:spPr/>
        <p:txBody>
          <a:bodyPr/>
          <a:lstStyle/>
          <a:p>
            <a:pPr>
              <a:spcBef>
                <a:spcPts val="1000"/>
              </a:spcBef>
            </a:pPr>
            <a:r>
              <a:rPr lang="en-US">
                <a:ea typeface="+mj-lt"/>
                <a:cs typeface="+mj-lt"/>
              </a:rPr>
              <a:t>1. Market Research</a:t>
            </a:r>
            <a:endParaRPr lang="en-US"/>
          </a:p>
        </p:txBody>
      </p:sp>
      <p:sp>
        <p:nvSpPr>
          <p:cNvPr id="3" name="Content Placeholder 2">
            <a:extLst>
              <a:ext uri="{FF2B5EF4-FFF2-40B4-BE49-F238E27FC236}">
                <a16:creationId xmlns:a16="http://schemas.microsoft.com/office/drawing/2014/main" id="{538EDBA5-B6D0-18C2-FA00-924F445C0477}"/>
              </a:ext>
            </a:extLst>
          </p:cNvPr>
          <p:cNvSpPr>
            <a:spLocks noGrp="1"/>
          </p:cNvSpPr>
          <p:nvPr>
            <p:ph idx="1"/>
          </p:nvPr>
        </p:nvSpPr>
        <p:spPr/>
        <p:txBody>
          <a:bodyPr vert="horz" lIns="91440" tIns="45720" rIns="91440" bIns="45720" rtlCol="0" anchor="t">
            <a:normAutofit fontScale="92500" lnSpcReduction="20000"/>
          </a:bodyPr>
          <a:lstStyle/>
          <a:p>
            <a:pPr marL="0" indent="0">
              <a:buNone/>
            </a:pPr>
            <a:r>
              <a:rPr lang="en-US" b="1"/>
              <a:t>Industry Trends</a:t>
            </a:r>
          </a:p>
          <a:p>
            <a:r>
              <a:rPr lang="en-US"/>
              <a:t>Growing demand for IT consulting in data management and IT infrastructure due to increased digital transformation initiatives</a:t>
            </a:r>
            <a:r>
              <a:rPr lang="en-US">
                <a:ea typeface="+mn-lt"/>
                <a:cs typeface="+mn-lt"/>
              </a:rPr>
              <a:t> (Gartner, 2023).</a:t>
            </a:r>
            <a:endParaRPr lang="en-US"/>
          </a:p>
          <a:p>
            <a:r>
              <a:rPr lang="en-US"/>
              <a:t>Rapid expansion of cloud computing and cybersecurity solutions </a:t>
            </a:r>
            <a:r>
              <a:rPr lang="en-US">
                <a:ea typeface="+mn-lt"/>
                <a:cs typeface="+mn-lt"/>
              </a:rPr>
              <a:t>(Statista, 2023).</a:t>
            </a:r>
            <a:endParaRPr lang="en-US"/>
          </a:p>
          <a:p>
            <a:r>
              <a:rPr lang="en-US"/>
              <a:t>Rising importance of technology staffing with an emphasis on remote work, contract staffing, and AI-driven recruitment (IBISWorld, 2023).</a:t>
            </a:r>
          </a:p>
          <a:p>
            <a:r>
              <a:rPr lang="en-US"/>
              <a:t>Increasing adoption of technology products such as project management tools and SMS marketing solutions (G2, 2023).</a:t>
            </a:r>
          </a:p>
          <a:p>
            <a:r>
              <a:rPr lang="en-US"/>
              <a:t>Integration of AI and automation in IT services and staffing processes (Forbes, 2023).</a:t>
            </a:r>
          </a:p>
          <a:p>
            <a:pPr marL="0" indent="0">
              <a:buNone/>
            </a:pPr>
            <a:endParaRPr lang="en-US"/>
          </a:p>
        </p:txBody>
      </p:sp>
      <p:pic>
        <p:nvPicPr>
          <p:cNvPr id="5" name="Picture 4">
            <a:extLst>
              <a:ext uri="{FF2B5EF4-FFF2-40B4-BE49-F238E27FC236}">
                <a16:creationId xmlns:a16="http://schemas.microsoft.com/office/drawing/2014/main" id="{96EB1D51-08BA-67A3-9C64-FB41E86BD055}"/>
              </a:ext>
            </a:extLst>
          </p:cNvPr>
          <p:cNvPicPr>
            <a:picLocks noChangeAspect="1"/>
          </p:cNvPicPr>
          <p:nvPr/>
        </p:nvPicPr>
        <p:blipFill>
          <a:blip r:embed="rId2"/>
          <a:stretch>
            <a:fillRect/>
          </a:stretch>
        </p:blipFill>
        <p:spPr>
          <a:xfrm>
            <a:off x="11062727" y="16529"/>
            <a:ext cx="1126752" cy="1255620"/>
          </a:xfrm>
          <a:prstGeom prst="rect">
            <a:avLst/>
          </a:prstGeom>
        </p:spPr>
      </p:pic>
    </p:spTree>
    <p:extLst>
      <p:ext uri="{BB962C8B-B14F-4D97-AF65-F5344CB8AC3E}">
        <p14:creationId xmlns:p14="http://schemas.microsoft.com/office/powerpoint/2010/main" val="140402692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7152B0-C75F-944C-E7D3-6762547FFB9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9D51FA-CEA8-F17B-CD72-CC1CEDC6E32B}"/>
              </a:ext>
            </a:extLst>
          </p:cNvPr>
          <p:cNvSpPr>
            <a:spLocks noGrp="1"/>
          </p:cNvSpPr>
          <p:nvPr>
            <p:ph type="title"/>
          </p:nvPr>
        </p:nvSpPr>
        <p:spPr/>
        <p:txBody>
          <a:bodyPr/>
          <a:lstStyle/>
          <a:p>
            <a:r>
              <a:rPr lang="en-US"/>
              <a:t>Step-by-Step Execution Roadmap with Timelines</a:t>
            </a:r>
          </a:p>
        </p:txBody>
      </p:sp>
      <p:pic>
        <p:nvPicPr>
          <p:cNvPr id="5" name="Picture 4">
            <a:extLst>
              <a:ext uri="{FF2B5EF4-FFF2-40B4-BE49-F238E27FC236}">
                <a16:creationId xmlns:a16="http://schemas.microsoft.com/office/drawing/2014/main" id="{00146958-9808-8CFB-92DF-1999502F58EE}"/>
              </a:ext>
            </a:extLst>
          </p:cNvPr>
          <p:cNvPicPr>
            <a:picLocks noChangeAspect="1"/>
          </p:cNvPicPr>
          <p:nvPr/>
        </p:nvPicPr>
        <p:blipFill>
          <a:blip r:embed="rId2"/>
          <a:stretch>
            <a:fillRect/>
          </a:stretch>
        </p:blipFill>
        <p:spPr>
          <a:xfrm>
            <a:off x="11062727" y="16529"/>
            <a:ext cx="1126752" cy="1255620"/>
          </a:xfrm>
          <a:prstGeom prst="rect">
            <a:avLst/>
          </a:prstGeom>
        </p:spPr>
      </p:pic>
      <p:sp>
        <p:nvSpPr>
          <p:cNvPr id="17" name="Content Placeholder 16">
            <a:extLst>
              <a:ext uri="{FF2B5EF4-FFF2-40B4-BE49-F238E27FC236}">
                <a16:creationId xmlns:a16="http://schemas.microsoft.com/office/drawing/2014/main" id="{E4BEAAD4-D76C-367C-7CA3-D8721E06CC12}"/>
              </a:ext>
            </a:extLst>
          </p:cNvPr>
          <p:cNvSpPr>
            <a:spLocks noGrp="1"/>
          </p:cNvSpPr>
          <p:nvPr>
            <p:ph idx="1"/>
          </p:nvPr>
        </p:nvSpPr>
        <p:spPr/>
        <p:txBody>
          <a:bodyPr vert="horz" lIns="91440" tIns="45720" rIns="91440" bIns="45720" rtlCol="0" anchor="t">
            <a:normAutofit/>
          </a:bodyPr>
          <a:lstStyle/>
          <a:p>
            <a:pPr>
              <a:buNone/>
            </a:pPr>
            <a:r>
              <a:rPr lang="en-US" b="1"/>
              <a:t>Expansion &amp; Optimization (Oct - Dec 2025)</a:t>
            </a:r>
            <a:endParaRPr lang="en-US"/>
          </a:p>
          <a:p>
            <a:pPr>
              <a:buFont typeface="Arial"/>
              <a:buChar char="•"/>
            </a:pPr>
            <a:r>
              <a:rPr lang="en-US">
                <a:ea typeface="+mn-lt"/>
                <a:cs typeface="+mn-lt"/>
              </a:rPr>
              <a:t>Scale content marketing efforts with deeper industry insights.</a:t>
            </a:r>
          </a:p>
          <a:p>
            <a:pPr>
              <a:buFont typeface="Arial"/>
              <a:buChar char="•"/>
            </a:pPr>
            <a:r>
              <a:rPr lang="en-US">
                <a:ea typeface="+mn-lt"/>
                <a:cs typeface="+mn-lt"/>
              </a:rPr>
              <a:t>Optimize PPC and SEM campaigns based on data-driven insights.</a:t>
            </a:r>
          </a:p>
          <a:p>
            <a:pPr>
              <a:buFont typeface="Arial"/>
              <a:buChar char="•"/>
            </a:pPr>
            <a:r>
              <a:rPr lang="en-US">
                <a:ea typeface="+mn-lt"/>
                <a:cs typeface="+mn-lt"/>
              </a:rPr>
              <a:t>Strengthen referral and partnership programs.</a:t>
            </a:r>
          </a:p>
          <a:p>
            <a:pPr>
              <a:buFont typeface="Arial"/>
              <a:buChar char="•"/>
            </a:pPr>
            <a:r>
              <a:rPr lang="en-US">
                <a:ea typeface="+mn-lt"/>
                <a:cs typeface="+mn-lt"/>
              </a:rPr>
              <a:t>Launch retargeting ad campaigns.</a:t>
            </a:r>
          </a:p>
          <a:p>
            <a:pPr>
              <a:buFont typeface="Arial"/>
              <a:buChar char="•"/>
            </a:pPr>
            <a:r>
              <a:rPr lang="en-US">
                <a:ea typeface="+mn-lt"/>
                <a:cs typeface="+mn-lt"/>
              </a:rPr>
              <a:t>Expand social media engagement with interactive content.</a:t>
            </a:r>
          </a:p>
          <a:p>
            <a:pPr>
              <a:buNone/>
            </a:pPr>
            <a:endParaRPr lang="en-US" b="1"/>
          </a:p>
        </p:txBody>
      </p:sp>
    </p:spTree>
    <p:extLst>
      <p:ext uri="{BB962C8B-B14F-4D97-AF65-F5344CB8AC3E}">
        <p14:creationId xmlns:p14="http://schemas.microsoft.com/office/powerpoint/2010/main" val="14830024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E58AF5-7A7A-1B46-F07F-786C1BD7F2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2E2984C-0835-6089-1B44-930024FA6B20}"/>
              </a:ext>
            </a:extLst>
          </p:cNvPr>
          <p:cNvSpPr>
            <a:spLocks noGrp="1"/>
          </p:cNvSpPr>
          <p:nvPr>
            <p:ph type="title"/>
          </p:nvPr>
        </p:nvSpPr>
        <p:spPr/>
        <p:txBody>
          <a:bodyPr/>
          <a:lstStyle/>
          <a:p>
            <a:r>
              <a:rPr lang="en-US"/>
              <a:t>Step-by-Step Execution Roadmap with Timelines</a:t>
            </a:r>
          </a:p>
        </p:txBody>
      </p:sp>
      <p:pic>
        <p:nvPicPr>
          <p:cNvPr id="5" name="Picture 4">
            <a:extLst>
              <a:ext uri="{FF2B5EF4-FFF2-40B4-BE49-F238E27FC236}">
                <a16:creationId xmlns:a16="http://schemas.microsoft.com/office/drawing/2014/main" id="{A057C701-0CCC-C509-E8A8-58C8D51BC608}"/>
              </a:ext>
            </a:extLst>
          </p:cNvPr>
          <p:cNvPicPr>
            <a:picLocks noChangeAspect="1"/>
          </p:cNvPicPr>
          <p:nvPr/>
        </p:nvPicPr>
        <p:blipFill>
          <a:blip r:embed="rId2"/>
          <a:stretch>
            <a:fillRect/>
          </a:stretch>
        </p:blipFill>
        <p:spPr>
          <a:xfrm>
            <a:off x="11062727" y="16529"/>
            <a:ext cx="1126752" cy="1255620"/>
          </a:xfrm>
          <a:prstGeom prst="rect">
            <a:avLst/>
          </a:prstGeom>
        </p:spPr>
      </p:pic>
      <p:sp>
        <p:nvSpPr>
          <p:cNvPr id="17" name="Content Placeholder 16">
            <a:extLst>
              <a:ext uri="{FF2B5EF4-FFF2-40B4-BE49-F238E27FC236}">
                <a16:creationId xmlns:a16="http://schemas.microsoft.com/office/drawing/2014/main" id="{F1E1520F-8AC2-86BC-EFF5-E4D75DAAD032}"/>
              </a:ext>
            </a:extLst>
          </p:cNvPr>
          <p:cNvSpPr>
            <a:spLocks noGrp="1"/>
          </p:cNvSpPr>
          <p:nvPr>
            <p:ph idx="1"/>
          </p:nvPr>
        </p:nvSpPr>
        <p:spPr/>
        <p:txBody>
          <a:bodyPr vert="horz" lIns="91440" tIns="45720" rIns="91440" bIns="45720" rtlCol="0" anchor="t">
            <a:normAutofit/>
          </a:bodyPr>
          <a:lstStyle/>
          <a:p>
            <a:pPr>
              <a:buNone/>
            </a:pPr>
            <a:r>
              <a:rPr lang="en-US" b="1"/>
              <a:t>Scaling &amp; Market Leadership (Dec 2025- Feb 2026)</a:t>
            </a:r>
            <a:endParaRPr lang="en-US"/>
          </a:p>
          <a:p>
            <a:pPr>
              <a:buFont typeface="Arial"/>
              <a:buChar char="•"/>
            </a:pPr>
            <a:r>
              <a:rPr lang="en-US">
                <a:ea typeface="+mn-lt"/>
                <a:cs typeface="+mn-lt"/>
              </a:rPr>
              <a:t>Implement advanced analytics and marketing automation tools.</a:t>
            </a:r>
          </a:p>
          <a:p>
            <a:pPr>
              <a:buFont typeface="Arial"/>
              <a:buChar char="•"/>
            </a:pPr>
            <a:r>
              <a:rPr lang="en-US">
                <a:ea typeface="+mn-lt"/>
                <a:cs typeface="+mn-lt"/>
              </a:rPr>
              <a:t>Explore expansion into new target industries.</a:t>
            </a:r>
          </a:p>
          <a:p>
            <a:pPr>
              <a:buFont typeface="Arial"/>
              <a:buChar char="•"/>
            </a:pPr>
            <a:r>
              <a:rPr lang="en-US">
                <a:ea typeface="+mn-lt"/>
                <a:cs typeface="+mn-lt"/>
              </a:rPr>
              <a:t>Develop proprietary industry reports to establish market credibility.</a:t>
            </a:r>
          </a:p>
          <a:p>
            <a:pPr>
              <a:buFont typeface="Arial"/>
              <a:buChar char="•"/>
            </a:pPr>
            <a:r>
              <a:rPr lang="en-US">
                <a:ea typeface="+mn-lt"/>
                <a:cs typeface="+mn-lt"/>
              </a:rPr>
              <a:t>Conduct customer satisfaction analysis and feedback collection.</a:t>
            </a:r>
          </a:p>
          <a:p>
            <a:pPr>
              <a:buFont typeface="Arial"/>
              <a:buChar char="•"/>
            </a:pPr>
            <a:r>
              <a:rPr lang="en-US">
                <a:ea typeface="+mn-lt"/>
                <a:cs typeface="+mn-lt"/>
              </a:rPr>
              <a:t>Plan for the 2026 growth strategy.</a:t>
            </a:r>
          </a:p>
          <a:p>
            <a:pPr>
              <a:buNone/>
            </a:pPr>
            <a:endParaRPr lang="en-US" b="1"/>
          </a:p>
        </p:txBody>
      </p:sp>
    </p:spTree>
    <p:extLst>
      <p:ext uri="{BB962C8B-B14F-4D97-AF65-F5344CB8AC3E}">
        <p14:creationId xmlns:p14="http://schemas.microsoft.com/office/powerpoint/2010/main" val="59412656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A10B75-C078-4161-7DB6-9C19E7D53C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C3CD8D4-907F-1A5A-AACA-E8FD4B4C5360}"/>
              </a:ext>
            </a:extLst>
          </p:cNvPr>
          <p:cNvSpPr>
            <a:spLocks noGrp="1"/>
          </p:cNvSpPr>
          <p:nvPr>
            <p:ph type="title"/>
          </p:nvPr>
        </p:nvSpPr>
        <p:spPr/>
        <p:txBody>
          <a:bodyPr/>
          <a:lstStyle/>
          <a:p>
            <a:r>
              <a:rPr lang="en-US"/>
              <a:t>Recommended Tools &amp; Platforms</a:t>
            </a:r>
          </a:p>
        </p:txBody>
      </p:sp>
      <p:pic>
        <p:nvPicPr>
          <p:cNvPr id="5" name="Picture 4">
            <a:extLst>
              <a:ext uri="{FF2B5EF4-FFF2-40B4-BE49-F238E27FC236}">
                <a16:creationId xmlns:a16="http://schemas.microsoft.com/office/drawing/2014/main" id="{4C6B1191-5FC2-2305-91ED-EBB627C5B105}"/>
              </a:ext>
            </a:extLst>
          </p:cNvPr>
          <p:cNvPicPr>
            <a:picLocks noChangeAspect="1"/>
          </p:cNvPicPr>
          <p:nvPr/>
        </p:nvPicPr>
        <p:blipFill>
          <a:blip r:embed="rId2"/>
          <a:stretch>
            <a:fillRect/>
          </a:stretch>
        </p:blipFill>
        <p:spPr>
          <a:xfrm>
            <a:off x="11062727" y="16529"/>
            <a:ext cx="1126752" cy="1255620"/>
          </a:xfrm>
          <a:prstGeom prst="rect">
            <a:avLst/>
          </a:prstGeom>
        </p:spPr>
      </p:pic>
      <p:sp>
        <p:nvSpPr>
          <p:cNvPr id="17" name="Content Placeholder 16">
            <a:extLst>
              <a:ext uri="{FF2B5EF4-FFF2-40B4-BE49-F238E27FC236}">
                <a16:creationId xmlns:a16="http://schemas.microsoft.com/office/drawing/2014/main" id="{4AF7379C-18B2-66F8-F3A9-2925B9083728}"/>
              </a:ext>
            </a:extLst>
          </p:cNvPr>
          <p:cNvSpPr>
            <a:spLocks noGrp="1"/>
          </p:cNvSpPr>
          <p:nvPr>
            <p:ph idx="1"/>
          </p:nvPr>
        </p:nvSpPr>
        <p:spPr/>
        <p:txBody>
          <a:bodyPr vert="horz" lIns="91440" tIns="45720" rIns="91440" bIns="45720" rtlCol="0" anchor="t">
            <a:normAutofit fontScale="92500"/>
          </a:bodyPr>
          <a:lstStyle/>
          <a:p>
            <a:pPr>
              <a:buNone/>
            </a:pPr>
            <a:r>
              <a:rPr lang="en-US" b="1"/>
              <a:t>Marketing Automation &amp; CRM</a:t>
            </a:r>
            <a:endParaRPr lang="en-US"/>
          </a:p>
          <a:p>
            <a:pPr>
              <a:buFont typeface="Arial"/>
              <a:buChar char="•"/>
            </a:pPr>
            <a:r>
              <a:rPr lang="en-US">
                <a:ea typeface="+mn-lt"/>
                <a:cs typeface="+mn-lt"/>
              </a:rPr>
              <a:t>HubSpot – Lead management, email marketing, and customer tracking.</a:t>
            </a:r>
          </a:p>
          <a:p>
            <a:pPr>
              <a:buFont typeface="Arial"/>
              <a:buChar char="•"/>
            </a:pPr>
            <a:r>
              <a:rPr lang="en-US">
                <a:ea typeface="+mn-lt"/>
                <a:cs typeface="+mn-lt"/>
              </a:rPr>
              <a:t>Marketo – Advanced B2B marketing automation.</a:t>
            </a:r>
          </a:p>
          <a:p>
            <a:pPr>
              <a:buFont typeface="Arial"/>
              <a:buChar char="•"/>
            </a:pPr>
            <a:r>
              <a:rPr lang="en-US">
                <a:ea typeface="+mn-lt"/>
                <a:cs typeface="+mn-lt"/>
              </a:rPr>
              <a:t>Zoho CRM – Affordable CRM with automation features.</a:t>
            </a:r>
            <a:endParaRPr lang="en-US"/>
          </a:p>
          <a:p>
            <a:pPr marL="0" indent="0">
              <a:buNone/>
            </a:pPr>
            <a:endParaRPr lang="en-US" b="1"/>
          </a:p>
          <a:p>
            <a:pPr marL="0" indent="0">
              <a:buNone/>
            </a:pPr>
            <a:r>
              <a:rPr lang="en-US" b="1"/>
              <a:t>Social Media &amp; Advertising</a:t>
            </a:r>
            <a:endParaRPr lang="en-US"/>
          </a:p>
          <a:p>
            <a:pPr>
              <a:buFont typeface="Arial"/>
              <a:buChar char="•"/>
            </a:pPr>
            <a:r>
              <a:rPr lang="en-US">
                <a:ea typeface="+mn-lt"/>
                <a:cs typeface="+mn-lt"/>
              </a:rPr>
              <a:t>LinkedIn Ads &amp; Campaign Manager – Target B2B decision-makers.</a:t>
            </a:r>
          </a:p>
          <a:p>
            <a:pPr>
              <a:buFont typeface="Arial"/>
              <a:buChar char="•"/>
            </a:pPr>
            <a:r>
              <a:rPr lang="en-US">
                <a:ea typeface="+mn-lt"/>
                <a:cs typeface="+mn-lt"/>
              </a:rPr>
              <a:t>Google Ads &amp; </a:t>
            </a:r>
            <a:r>
              <a:rPr lang="en-US" err="1">
                <a:ea typeface="+mn-lt"/>
                <a:cs typeface="+mn-lt"/>
              </a:rPr>
              <a:t>SEMRush</a:t>
            </a:r>
            <a:r>
              <a:rPr lang="en-US">
                <a:ea typeface="+mn-lt"/>
                <a:cs typeface="+mn-lt"/>
              </a:rPr>
              <a:t> – PPC and search engine marketing.</a:t>
            </a:r>
          </a:p>
          <a:p>
            <a:pPr>
              <a:buFont typeface="Arial"/>
              <a:buChar char="•"/>
            </a:pPr>
            <a:r>
              <a:rPr lang="en-US">
                <a:ea typeface="+mn-lt"/>
                <a:cs typeface="+mn-lt"/>
              </a:rPr>
              <a:t>Hootsuite / Buffer – Social media scheduling and automation.</a:t>
            </a:r>
          </a:p>
          <a:p>
            <a:pPr>
              <a:buNone/>
            </a:pPr>
            <a:endParaRPr lang="en-US" b="1"/>
          </a:p>
        </p:txBody>
      </p:sp>
    </p:spTree>
    <p:extLst>
      <p:ext uri="{BB962C8B-B14F-4D97-AF65-F5344CB8AC3E}">
        <p14:creationId xmlns:p14="http://schemas.microsoft.com/office/powerpoint/2010/main" val="422792625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60D8DA-1C36-0DD9-FDB3-BE3FEB36F3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AB97EC-CB55-A41C-E271-8F215CA03342}"/>
              </a:ext>
            </a:extLst>
          </p:cNvPr>
          <p:cNvSpPr>
            <a:spLocks noGrp="1"/>
          </p:cNvSpPr>
          <p:nvPr>
            <p:ph type="title"/>
          </p:nvPr>
        </p:nvSpPr>
        <p:spPr/>
        <p:txBody>
          <a:bodyPr/>
          <a:lstStyle/>
          <a:p>
            <a:r>
              <a:rPr lang="en-US"/>
              <a:t>Recommended Tools &amp; Platforms</a:t>
            </a:r>
          </a:p>
        </p:txBody>
      </p:sp>
      <p:pic>
        <p:nvPicPr>
          <p:cNvPr id="5" name="Picture 4">
            <a:extLst>
              <a:ext uri="{FF2B5EF4-FFF2-40B4-BE49-F238E27FC236}">
                <a16:creationId xmlns:a16="http://schemas.microsoft.com/office/drawing/2014/main" id="{6304B1B0-310C-95CE-5A6D-A8397B5DBB29}"/>
              </a:ext>
            </a:extLst>
          </p:cNvPr>
          <p:cNvPicPr>
            <a:picLocks noChangeAspect="1"/>
          </p:cNvPicPr>
          <p:nvPr/>
        </p:nvPicPr>
        <p:blipFill>
          <a:blip r:embed="rId2"/>
          <a:stretch>
            <a:fillRect/>
          </a:stretch>
        </p:blipFill>
        <p:spPr>
          <a:xfrm>
            <a:off x="11062727" y="16529"/>
            <a:ext cx="1126752" cy="1255620"/>
          </a:xfrm>
          <a:prstGeom prst="rect">
            <a:avLst/>
          </a:prstGeom>
        </p:spPr>
      </p:pic>
      <p:sp>
        <p:nvSpPr>
          <p:cNvPr id="17" name="Content Placeholder 16">
            <a:extLst>
              <a:ext uri="{FF2B5EF4-FFF2-40B4-BE49-F238E27FC236}">
                <a16:creationId xmlns:a16="http://schemas.microsoft.com/office/drawing/2014/main" id="{356943EE-A2C3-65B1-0D8A-BDD1FCCC124D}"/>
              </a:ext>
            </a:extLst>
          </p:cNvPr>
          <p:cNvSpPr>
            <a:spLocks noGrp="1"/>
          </p:cNvSpPr>
          <p:nvPr>
            <p:ph idx="1"/>
          </p:nvPr>
        </p:nvSpPr>
        <p:spPr/>
        <p:txBody>
          <a:bodyPr vert="horz" lIns="91440" tIns="45720" rIns="91440" bIns="45720" rtlCol="0" anchor="t">
            <a:normAutofit/>
          </a:bodyPr>
          <a:lstStyle/>
          <a:p>
            <a:pPr>
              <a:buNone/>
            </a:pPr>
            <a:r>
              <a:rPr lang="en-US" b="1"/>
              <a:t>Analytics &amp; SEO Optimization</a:t>
            </a:r>
            <a:endParaRPr lang="en-US"/>
          </a:p>
          <a:p>
            <a:pPr>
              <a:buFont typeface="Arial"/>
              <a:buChar char="•"/>
            </a:pPr>
            <a:r>
              <a:rPr lang="en-US">
                <a:ea typeface="+mn-lt"/>
                <a:cs typeface="+mn-lt"/>
              </a:rPr>
              <a:t>Google Analytics &amp; Search Console – Website traffic and SEO tracking.</a:t>
            </a:r>
          </a:p>
          <a:p>
            <a:pPr>
              <a:buFont typeface="Arial"/>
              <a:buChar char="•"/>
            </a:pPr>
            <a:r>
              <a:rPr lang="en-US" err="1">
                <a:ea typeface="+mn-lt"/>
                <a:cs typeface="+mn-lt"/>
              </a:rPr>
              <a:t>SEMRush</a:t>
            </a:r>
            <a:r>
              <a:rPr lang="en-US">
                <a:ea typeface="+mn-lt"/>
                <a:cs typeface="+mn-lt"/>
              </a:rPr>
              <a:t> / </a:t>
            </a:r>
            <a:r>
              <a:rPr lang="en-US" err="1">
                <a:ea typeface="+mn-lt"/>
                <a:cs typeface="+mn-lt"/>
              </a:rPr>
              <a:t>Ahrefs</a:t>
            </a:r>
            <a:r>
              <a:rPr lang="en-US">
                <a:ea typeface="+mn-lt"/>
                <a:cs typeface="+mn-lt"/>
              </a:rPr>
              <a:t> – Keyword research and competitor analysis.</a:t>
            </a:r>
          </a:p>
          <a:p>
            <a:pPr>
              <a:buFont typeface="Arial"/>
              <a:buChar char="•"/>
            </a:pPr>
            <a:r>
              <a:rPr lang="en-US">
                <a:ea typeface="+mn-lt"/>
                <a:cs typeface="+mn-lt"/>
              </a:rPr>
              <a:t>Hotjar – User behavior analytics for website performance.</a:t>
            </a:r>
          </a:p>
          <a:p>
            <a:pPr>
              <a:buNone/>
            </a:pPr>
            <a:endParaRPr lang="en-US" b="1"/>
          </a:p>
        </p:txBody>
      </p:sp>
    </p:spTree>
    <p:extLst>
      <p:ext uri="{BB962C8B-B14F-4D97-AF65-F5344CB8AC3E}">
        <p14:creationId xmlns:p14="http://schemas.microsoft.com/office/powerpoint/2010/main" val="36351232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5F7D4E-D88E-DDFF-7E41-751BF849D42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B5B1BC-0D00-89CA-4BEF-CC178EC556FF}"/>
              </a:ext>
            </a:extLst>
          </p:cNvPr>
          <p:cNvSpPr>
            <a:spLocks noGrp="1"/>
          </p:cNvSpPr>
          <p:nvPr>
            <p:ph type="title"/>
          </p:nvPr>
        </p:nvSpPr>
        <p:spPr/>
        <p:txBody>
          <a:bodyPr/>
          <a:lstStyle/>
          <a:p>
            <a:r>
              <a:rPr lang="en-US"/>
              <a:t>Roles &amp; Responsibilities for Marketing Execution</a:t>
            </a:r>
          </a:p>
        </p:txBody>
      </p:sp>
      <p:pic>
        <p:nvPicPr>
          <p:cNvPr id="5" name="Picture 4">
            <a:extLst>
              <a:ext uri="{FF2B5EF4-FFF2-40B4-BE49-F238E27FC236}">
                <a16:creationId xmlns:a16="http://schemas.microsoft.com/office/drawing/2014/main" id="{8FDBBB27-8AC1-09B9-326C-3418D5231C12}"/>
              </a:ext>
            </a:extLst>
          </p:cNvPr>
          <p:cNvPicPr>
            <a:picLocks noChangeAspect="1"/>
          </p:cNvPicPr>
          <p:nvPr/>
        </p:nvPicPr>
        <p:blipFill>
          <a:blip r:embed="rId2"/>
          <a:stretch>
            <a:fillRect/>
          </a:stretch>
        </p:blipFill>
        <p:spPr>
          <a:xfrm>
            <a:off x="11062727" y="16529"/>
            <a:ext cx="1126752" cy="1255620"/>
          </a:xfrm>
          <a:prstGeom prst="rect">
            <a:avLst/>
          </a:prstGeom>
        </p:spPr>
      </p:pic>
      <p:sp>
        <p:nvSpPr>
          <p:cNvPr id="17" name="Content Placeholder 16">
            <a:extLst>
              <a:ext uri="{FF2B5EF4-FFF2-40B4-BE49-F238E27FC236}">
                <a16:creationId xmlns:a16="http://schemas.microsoft.com/office/drawing/2014/main" id="{3500D1C0-B627-5630-6C54-2698C0079FC8}"/>
              </a:ext>
            </a:extLst>
          </p:cNvPr>
          <p:cNvSpPr>
            <a:spLocks noGrp="1"/>
          </p:cNvSpPr>
          <p:nvPr>
            <p:ph idx="1"/>
          </p:nvPr>
        </p:nvSpPr>
        <p:spPr/>
        <p:txBody>
          <a:bodyPr vert="horz" lIns="91440" tIns="45720" rIns="91440" bIns="45720" rtlCol="0" anchor="t">
            <a:normAutofit fontScale="92500" lnSpcReduction="10000"/>
          </a:bodyPr>
          <a:lstStyle/>
          <a:p>
            <a:pPr>
              <a:buNone/>
            </a:pPr>
            <a:r>
              <a:rPr lang="en-US" b="1"/>
              <a:t>Marketing Manager</a:t>
            </a:r>
            <a:endParaRPr lang="en-US"/>
          </a:p>
          <a:p>
            <a:pPr>
              <a:buFont typeface="Arial"/>
              <a:buChar char="•"/>
            </a:pPr>
            <a:r>
              <a:rPr lang="en-US">
                <a:ea typeface="+mn-lt"/>
                <a:cs typeface="+mn-lt"/>
              </a:rPr>
              <a:t>Oversee overall marketing strategy and execution.</a:t>
            </a:r>
            <a:endParaRPr lang="en-US"/>
          </a:p>
          <a:p>
            <a:pPr>
              <a:buFont typeface="Arial"/>
              <a:buChar char="•"/>
            </a:pPr>
            <a:r>
              <a:rPr lang="en-US">
                <a:ea typeface="+mn-lt"/>
                <a:cs typeface="+mn-lt"/>
              </a:rPr>
              <a:t>Coordinate teams and ensure timely implementation.</a:t>
            </a:r>
            <a:endParaRPr lang="en-US"/>
          </a:p>
          <a:p>
            <a:pPr marL="0" indent="0">
              <a:buNone/>
            </a:pPr>
            <a:r>
              <a:rPr lang="en-US" b="1"/>
              <a:t>Content Strategist</a:t>
            </a:r>
            <a:endParaRPr lang="en-US"/>
          </a:p>
          <a:p>
            <a:pPr>
              <a:buFont typeface="Arial"/>
              <a:buChar char="•"/>
            </a:pPr>
            <a:r>
              <a:rPr lang="en-US">
                <a:ea typeface="+mn-lt"/>
                <a:cs typeface="+mn-lt"/>
              </a:rPr>
              <a:t>Develop and manage content strategy including blogs, case studies, and reports.</a:t>
            </a:r>
            <a:endParaRPr lang="en-US"/>
          </a:p>
          <a:p>
            <a:pPr>
              <a:buFont typeface="Arial"/>
              <a:buChar char="•"/>
            </a:pPr>
            <a:r>
              <a:rPr lang="en-US">
                <a:ea typeface="+mn-lt"/>
                <a:cs typeface="+mn-lt"/>
              </a:rPr>
              <a:t>Optimize content for SEO and lead generation.</a:t>
            </a:r>
            <a:endParaRPr lang="en-US"/>
          </a:p>
          <a:p>
            <a:pPr marL="0" indent="0">
              <a:buNone/>
            </a:pPr>
            <a:r>
              <a:rPr lang="en-US" b="1"/>
              <a:t>Social Media Manager</a:t>
            </a:r>
            <a:endParaRPr lang="en-US"/>
          </a:p>
          <a:p>
            <a:pPr>
              <a:buFont typeface="Arial"/>
              <a:buChar char="•"/>
            </a:pPr>
            <a:r>
              <a:rPr lang="en-US">
                <a:ea typeface="+mn-lt"/>
                <a:cs typeface="+mn-lt"/>
              </a:rPr>
              <a:t>Manage engagement on LinkedIn, Twitter, and YouTube.</a:t>
            </a:r>
          </a:p>
          <a:p>
            <a:pPr>
              <a:buFont typeface="Arial"/>
              <a:buChar char="•"/>
            </a:pPr>
            <a:r>
              <a:rPr lang="en-US">
                <a:ea typeface="+mn-lt"/>
                <a:cs typeface="+mn-lt"/>
              </a:rPr>
              <a:t>Execute social media advertising campaigns and monitor performance.</a:t>
            </a:r>
          </a:p>
          <a:p>
            <a:pPr>
              <a:buNone/>
            </a:pPr>
            <a:endParaRPr lang="en-US" b="1"/>
          </a:p>
        </p:txBody>
      </p:sp>
    </p:spTree>
    <p:extLst>
      <p:ext uri="{BB962C8B-B14F-4D97-AF65-F5344CB8AC3E}">
        <p14:creationId xmlns:p14="http://schemas.microsoft.com/office/powerpoint/2010/main" val="180647828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FB5431-56DE-D613-EEAC-EA7007F095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2B07AC-2D1D-0A1F-2D9F-E16FB8784BB1}"/>
              </a:ext>
            </a:extLst>
          </p:cNvPr>
          <p:cNvSpPr>
            <a:spLocks noGrp="1"/>
          </p:cNvSpPr>
          <p:nvPr>
            <p:ph type="title"/>
          </p:nvPr>
        </p:nvSpPr>
        <p:spPr/>
        <p:txBody>
          <a:bodyPr/>
          <a:lstStyle/>
          <a:p>
            <a:r>
              <a:rPr lang="en-US"/>
              <a:t>Roles &amp; Responsibilities for Marketing Execution</a:t>
            </a:r>
          </a:p>
        </p:txBody>
      </p:sp>
      <p:pic>
        <p:nvPicPr>
          <p:cNvPr id="5" name="Picture 4">
            <a:extLst>
              <a:ext uri="{FF2B5EF4-FFF2-40B4-BE49-F238E27FC236}">
                <a16:creationId xmlns:a16="http://schemas.microsoft.com/office/drawing/2014/main" id="{DCB96B49-12D7-EE6B-93D1-3643849A71CF}"/>
              </a:ext>
            </a:extLst>
          </p:cNvPr>
          <p:cNvPicPr>
            <a:picLocks noChangeAspect="1"/>
          </p:cNvPicPr>
          <p:nvPr/>
        </p:nvPicPr>
        <p:blipFill>
          <a:blip r:embed="rId2"/>
          <a:stretch>
            <a:fillRect/>
          </a:stretch>
        </p:blipFill>
        <p:spPr>
          <a:xfrm>
            <a:off x="11062727" y="16529"/>
            <a:ext cx="1126752" cy="1255620"/>
          </a:xfrm>
          <a:prstGeom prst="rect">
            <a:avLst/>
          </a:prstGeom>
        </p:spPr>
      </p:pic>
      <p:sp>
        <p:nvSpPr>
          <p:cNvPr id="17" name="Content Placeholder 16">
            <a:extLst>
              <a:ext uri="{FF2B5EF4-FFF2-40B4-BE49-F238E27FC236}">
                <a16:creationId xmlns:a16="http://schemas.microsoft.com/office/drawing/2014/main" id="{5BE36852-D213-DFB2-C080-C68624F061F2}"/>
              </a:ext>
            </a:extLst>
          </p:cNvPr>
          <p:cNvSpPr>
            <a:spLocks noGrp="1"/>
          </p:cNvSpPr>
          <p:nvPr>
            <p:ph idx="1"/>
          </p:nvPr>
        </p:nvSpPr>
        <p:spPr/>
        <p:txBody>
          <a:bodyPr vert="horz" lIns="91440" tIns="45720" rIns="91440" bIns="45720" rtlCol="0" anchor="t">
            <a:normAutofit fontScale="92500"/>
          </a:bodyPr>
          <a:lstStyle/>
          <a:p>
            <a:pPr>
              <a:buNone/>
            </a:pPr>
            <a:r>
              <a:rPr lang="en-US" b="1"/>
              <a:t>Paid Advertising Specialist</a:t>
            </a:r>
            <a:endParaRPr lang="en-US"/>
          </a:p>
          <a:p>
            <a:pPr>
              <a:buFont typeface="Arial"/>
              <a:buChar char="•"/>
            </a:pPr>
            <a:r>
              <a:rPr lang="en-US">
                <a:ea typeface="+mn-lt"/>
                <a:cs typeface="+mn-lt"/>
              </a:rPr>
              <a:t>Run and optimize Google Ads and PPC campaigns.</a:t>
            </a:r>
          </a:p>
          <a:p>
            <a:pPr>
              <a:buFont typeface="Arial"/>
              <a:buChar char="•"/>
            </a:pPr>
            <a:r>
              <a:rPr lang="en-US">
                <a:ea typeface="+mn-lt"/>
                <a:cs typeface="+mn-lt"/>
              </a:rPr>
              <a:t>Manage SEM strategies and retargeting efforts.</a:t>
            </a:r>
            <a:endParaRPr lang="en-US"/>
          </a:p>
          <a:p>
            <a:pPr marL="0" indent="0">
              <a:buNone/>
            </a:pPr>
            <a:r>
              <a:rPr lang="en-US" b="1"/>
              <a:t>Marketing Analyst</a:t>
            </a:r>
            <a:endParaRPr lang="en-US"/>
          </a:p>
          <a:p>
            <a:pPr>
              <a:buFont typeface="Arial"/>
              <a:buChar char="•"/>
            </a:pPr>
            <a:r>
              <a:rPr lang="en-US">
                <a:ea typeface="+mn-lt"/>
                <a:cs typeface="+mn-lt"/>
              </a:rPr>
              <a:t>Track campaign performance using analytics tools.</a:t>
            </a:r>
          </a:p>
          <a:p>
            <a:pPr>
              <a:buFont typeface="Arial"/>
              <a:buChar char="•"/>
            </a:pPr>
            <a:r>
              <a:rPr lang="en-US">
                <a:ea typeface="+mn-lt"/>
                <a:cs typeface="+mn-lt"/>
              </a:rPr>
              <a:t>Provide insights for continuous strategy adjustments.</a:t>
            </a:r>
            <a:endParaRPr lang="en-US"/>
          </a:p>
          <a:p>
            <a:pPr marL="0" indent="0">
              <a:buNone/>
            </a:pPr>
            <a:r>
              <a:rPr lang="en-US" b="1"/>
              <a:t>Partnership Manager</a:t>
            </a:r>
            <a:endParaRPr lang="en-US"/>
          </a:p>
          <a:p>
            <a:pPr>
              <a:buFont typeface="Arial"/>
              <a:buChar char="•"/>
            </a:pPr>
            <a:r>
              <a:rPr lang="en-US">
                <a:ea typeface="+mn-lt"/>
                <a:cs typeface="+mn-lt"/>
              </a:rPr>
              <a:t>Identify and develop strategic partnerships.</a:t>
            </a:r>
          </a:p>
          <a:p>
            <a:pPr>
              <a:buFont typeface="Arial"/>
              <a:buChar char="•"/>
            </a:pPr>
            <a:r>
              <a:rPr lang="en-US">
                <a:ea typeface="+mn-lt"/>
                <a:cs typeface="+mn-lt"/>
              </a:rPr>
              <a:t>Manage influencer collaborations and referral marketing programs.</a:t>
            </a:r>
          </a:p>
          <a:p>
            <a:pPr>
              <a:buNone/>
            </a:pPr>
            <a:endParaRPr lang="en-US" b="1"/>
          </a:p>
        </p:txBody>
      </p:sp>
    </p:spTree>
    <p:extLst>
      <p:ext uri="{BB962C8B-B14F-4D97-AF65-F5344CB8AC3E}">
        <p14:creationId xmlns:p14="http://schemas.microsoft.com/office/powerpoint/2010/main" val="291723145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5D1090-3031-6ED0-2C8E-AB9BD1D663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FADB0F-E9A7-DF3E-EFB8-5C471ACB6120}"/>
              </a:ext>
            </a:extLst>
          </p:cNvPr>
          <p:cNvSpPr>
            <a:spLocks noGrp="1"/>
          </p:cNvSpPr>
          <p:nvPr>
            <p:ph type="title"/>
          </p:nvPr>
        </p:nvSpPr>
        <p:spPr/>
        <p:txBody>
          <a:bodyPr/>
          <a:lstStyle/>
          <a:p>
            <a:r>
              <a:rPr lang="en-US"/>
              <a:t>References</a:t>
            </a:r>
          </a:p>
        </p:txBody>
      </p:sp>
      <p:pic>
        <p:nvPicPr>
          <p:cNvPr id="5" name="Picture 4">
            <a:extLst>
              <a:ext uri="{FF2B5EF4-FFF2-40B4-BE49-F238E27FC236}">
                <a16:creationId xmlns:a16="http://schemas.microsoft.com/office/drawing/2014/main" id="{77B8FB21-BEBA-0C1F-CC2D-C2FA45B17CA3}"/>
              </a:ext>
            </a:extLst>
          </p:cNvPr>
          <p:cNvPicPr>
            <a:picLocks noChangeAspect="1"/>
          </p:cNvPicPr>
          <p:nvPr/>
        </p:nvPicPr>
        <p:blipFill>
          <a:blip r:embed="rId2"/>
          <a:stretch>
            <a:fillRect/>
          </a:stretch>
        </p:blipFill>
        <p:spPr>
          <a:xfrm>
            <a:off x="11062727" y="16529"/>
            <a:ext cx="1126752" cy="1255620"/>
          </a:xfrm>
          <a:prstGeom prst="rect">
            <a:avLst/>
          </a:prstGeom>
        </p:spPr>
      </p:pic>
      <p:sp>
        <p:nvSpPr>
          <p:cNvPr id="17" name="Content Placeholder 16">
            <a:extLst>
              <a:ext uri="{FF2B5EF4-FFF2-40B4-BE49-F238E27FC236}">
                <a16:creationId xmlns:a16="http://schemas.microsoft.com/office/drawing/2014/main" id="{FC534141-4890-674B-E892-03F514C1DCD5}"/>
              </a:ext>
            </a:extLst>
          </p:cNvPr>
          <p:cNvSpPr>
            <a:spLocks noGrp="1"/>
          </p:cNvSpPr>
          <p:nvPr>
            <p:ph idx="1"/>
          </p:nvPr>
        </p:nvSpPr>
        <p:spPr/>
        <p:txBody>
          <a:bodyPr vert="horz" lIns="91440" tIns="45720" rIns="91440" bIns="45720" rtlCol="0" anchor="t">
            <a:normAutofit fontScale="55000" lnSpcReduction="20000"/>
          </a:bodyPr>
          <a:lstStyle/>
          <a:p>
            <a:pPr marL="0" indent="0">
              <a:buNone/>
            </a:pPr>
            <a:r>
              <a:rPr lang="en-US" b="1">
                <a:ea typeface="+mn-lt"/>
                <a:cs typeface="+mn-lt"/>
              </a:rPr>
              <a:t>Market Trends &amp; Digital Strategy</a:t>
            </a:r>
            <a:endParaRPr lang="en-US"/>
          </a:p>
          <a:p>
            <a:pPr>
              <a:buFont typeface="Arial"/>
              <a:buChar char="•"/>
            </a:pPr>
            <a:r>
              <a:rPr lang="en-US">
                <a:ea typeface="+mn-lt"/>
                <a:cs typeface="+mn-lt"/>
              </a:rPr>
              <a:t>Gartner. (2023). </a:t>
            </a:r>
            <a:r>
              <a:rPr lang="en-US" i="1">
                <a:ea typeface="+mn-lt"/>
                <a:cs typeface="+mn-lt"/>
              </a:rPr>
              <a:t>IT Consulting Market Trends.</a:t>
            </a:r>
            <a:r>
              <a:rPr lang="en-US">
                <a:ea typeface="+mn-lt"/>
                <a:cs typeface="+mn-lt"/>
              </a:rPr>
              <a:t> Retrieved from </a:t>
            </a:r>
            <a:r>
              <a:rPr lang="en-US">
                <a:ea typeface="+mn-lt"/>
                <a:cs typeface="+mn-lt"/>
                <a:hlinkClick r:id="rId3"/>
              </a:rPr>
              <a:t>https://www.gartner.com</a:t>
            </a:r>
            <a:endParaRPr lang="en-US"/>
          </a:p>
          <a:p>
            <a:pPr>
              <a:buFont typeface="Arial"/>
              <a:buChar char="•"/>
            </a:pPr>
            <a:r>
              <a:rPr lang="en-US">
                <a:ea typeface="+mn-lt"/>
                <a:cs typeface="+mn-lt"/>
              </a:rPr>
              <a:t>IBISWorld. (2023). </a:t>
            </a:r>
            <a:r>
              <a:rPr lang="en-US" i="1">
                <a:ea typeface="+mn-lt"/>
                <a:cs typeface="+mn-lt"/>
              </a:rPr>
              <a:t>Technology Staffing Industry Report.</a:t>
            </a:r>
            <a:r>
              <a:rPr lang="en-US">
                <a:ea typeface="+mn-lt"/>
                <a:cs typeface="+mn-lt"/>
              </a:rPr>
              <a:t> Retrieved from </a:t>
            </a:r>
            <a:r>
              <a:rPr lang="en-US">
                <a:ea typeface="+mn-lt"/>
                <a:cs typeface="+mn-lt"/>
                <a:hlinkClick r:id="rId4"/>
              </a:rPr>
              <a:t>https://www.ibisworld.com</a:t>
            </a:r>
            <a:endParaRPr lang="en-US"/>
          </a:p>
          <a:p>
            <a:pPr>
              <a:buFont typeface="Arial"/>
              <a:buChar char="•"/>
            </a:pPr>
            <a:r>
              <a:rPr lang="en-US">
                <a:ea typeface="+mn-lt"/>
                <a:cs typeface="+mn-lt"/>
              </a:rPr>
              <a:t>Business Insider. (2023). </a:t>
            </a:r>
            <a:r>
              <a:rPr lang="en-US" i="1">
                <a:ea typeface="+mn-lt"/>
                <a:cs typeface="+mn-lt"/>
              </a:rPr>
              <a:t>Growth of SMS Marketing.</a:t>
            </a:r>
            <a:r>
              <a:rPr lang="en-US">
                <a:ea typeface="+mn-lt"/>
                <a:cs typeface="+mn-lt"/>
              </a:rPr>
              <a:t> Retrieved from </a:t>
            </a:r>
            <a:r>
              <a:rPr lang="en-US">
                <a:ea typeface="+mn-lt"/>
                <a:cs typeface="+mn-lt"/>
                <a:hlinkClick r:id="rId5"/>
              </a:rPr>
              <a:t>https://www.businessinsider.com</a:t>
            </a:r>
            <a:endParaRPr lang="en-US"/>
          </a:p>
          <a:p>
            <a:pPr marL="0" indent="0">
              <a:buNone/>
            </a:pPr>
            <a:endParaRPr lang="en-US" b="1">
              <a:ea typeface="+mn-lt"/>
              <a:cs typeface="+mn-lt"/>
            </a:endParaRPr>
          </a:p>
          <a:p>
            <a:pPr marL="0" indent="0">
              <a:buNone/>
            </a:pPr>
            <a:r>
              <a:rPr lang="en-US" b="1">
                <a:ea typeface="+mn-lt"/>
                <a:cs typeface="+mn-lt"/>
              </a:rPr>
              <a:t>Marketing Automation &amp; SEO Optimization</a:t>
            </a:r>
            <a:endParaRPr lang="en-US"/>
          </a:p>
          <a:p>
            <a:pPr>
              <a:buFont typeface="Arial"/>
              <a:buChar char="•"/>
            </a:pPr>
            <a:r>
              <a:rPr lang="en-US">
                <a:ea typeface="+mn-lt"/>
                <a:cs typeface="+mn-lt"/>
              </a:rPr>
              <a:t>HubSpot. (2024). </a:t>
            </a:r>
            <a:r>
              <a:rPr lang="en-US" i="1">
                <a:ea typeface="+mn-lt"/>
                <a:cs typeface="+mn-lt"/>
              </a:rPr>
              <a:t>Why Businesses Choose HubSpot for Lead Management.</a:t>
            </a:r>
            <a:r>
              <a:rPr lang="en-US">
                <a:ea typeface="+mn-lt"/>
                <a:cs typeface="+mn-lt"/>
              </a:rPr>
              <a:t> Retrieved from </a:t>
            </a:r>
            <a:r>
              <a:rPr lang="en-US">
                <a:ea typeface="+mn-lt"/>
                <a:cs typeface="+mn-lt"/>
                <a:hlinkClick r:id="rId6"/>
              </a:rPr>
              <a:t>https://www.hubspot.com</a:t>
            </a:r>
            <a:endParaRPr lang="en-US"/>
          </a:p>
          <a:p>
            <a:pPr>
              <a:buFont typeface="Arial"/>
              <a:buChar char="•"/>
            </a:pPr>
            <a:r>
              <a:rPr lang="en-US">
                <a:ea typeface="+mn-lt"/>
                <a:cs typeface="+mn-lt"/>
              </a:rPr>
              <a:t>Google Search Console. (2024). </a:t>
            </a:r>
            <a:r>
              <a:rPr lang="en-US" i="1">
                <a:ea typeface="+mn-lt"/>
                <a:cs typeface="+mn-lt"/>
              </a:rPr>
              <a:t>Improving Website Performance Using Google Search Console.</a:t>
            </a:r>
            <a:r>
              <a:rPr lang="en-US">
                <a:ea typeface="+mn-lt"/>
                <a:cs typeface="+mn-lt"/>
              </a:rPr>
              <a:t> Retrieved from </a:t>
            </a:r>
            <a:r>
              <a:rPr lang="en-US">
                <a:ea typeface="+mn-lt"/>
                <a:cs typeface="+mn-lt"/>
                <a:hlinkClick r:id="rId7"/>
              </a:rPr>
              <a:t>https://search.google.com/search-console</a:t>
            </a:r>
            <a:endParaRPr lang="en-US"/>
          </a:p>
          <a:p>
            <a:pPr>
              <a:buFont typeface="Arial"/>
              <a:buChar char="•"/>
            </a:pPr>
            <a:r>
              <a:rPr lang="en-US" err="1">
                <a:ea typeface="+mn-lt"/>
                <a:cs typeface="+mn-lt"/>
              </a:rPr>
              <a:t>SEMRush</a:t>
            </a:r>
            <a:r>
              <a:rPr lang="en-US">
                <a:ea typeface="+mn-lt"/>
                <a:cs typeface="+mn-lt"/>
              </a:rPr>
              <a:t>. (2024). </a:t>
            </a:r>
            <a:r>
              <a:rPr lang="en-US" i="1">
                <a:ea typeface="+mn-lt"/>
                <a:cs typeface="+mn-lt"/>
              </a:rPr>
              <a:t>The Role of SEM &amp; PPC in Business Growth.</a:t>
            </a:r>
            <a:r>
              <a:rPr lang="en-US">
                <a:ea typeface="+mn-lt"/>
                <a:cs typeface="+mn-lt"/>
              </a:rPr>
              <a:t> Retrieved from </a:t>
            </a:r>
            <a:r>
              <a:rPr lang="en-US">
                <a:ea typeface="+mn-lt"/>
                <a:cs typeface="+mn-lt"/>
                <a:hlinkClick r:id="rId8"/>
              </a:rPr>
              <a:t>https://www.semrush.com</a:t>
            </a:r>
            <a:endParaRPr lang="en-US"/>
          </a:p>
          <a:p>
            <a:pPr marL="0" indent="0">
              <a:buNone/>
            </a:pPr>
            <a:endParaRPr lang="en-US" b="1">
              <a:ea typeface="+mn-lt"/>
              <a:cs typeface="+mn-lt"/>
            </a:endParaRPr>
          </a:p>
          <a:p>
            <a:pPr marL="0" indent="0">
              <a:buNone/>
            </a:pPr>
            <a:r>
              <a:rPr lang="en-US" b="1">
                <a:ea typeface="+mn-lt"/>
                <a:cs typeface="+mn-lt"/>
              </a:rPr>
              <a:t>Social Media Listening &amp; Engagement</a:t>
            </a:r>
            <a:endParaRPr lang="en-US"/>
          </a:p>
          <a:p>
            <a:pPr>
              <a:buFont typeface="Arial"/>
              <a:buChar char="•"/>
            </a:pPr>
            <a:r>
              <a:rPr lang="en-US" err="1">
                <a:ea typeface="+mn-lt"/>
                <a:cs typeface="+mn-lt"/>
              </a:rPr>
              <a:t>Brandwatch</a:t>
            </a:r>
            <a:r>
              <a:rPr lang="en-US">
                <a:ea typeface="+mn-lt"/>
                <a:cs typeface="+mn-lt"/>
              </a:rPr>
              <a:t>. (2024). </a:t>
            </a:r>
            <a:r>
              <a:rPr lang="en-US" i="1">
                <a:ea typeface="+mn-lt"/>
                <a:cs typeface="+mn-lt"/>
              </a:rPr>
              <a:t>Social Media Listening for Brand Monitoring.</a:t>
            </a:r>
            <a:r>
              <a:rPr lang="en-US">
                <a:ea typeface="+mn-lt"/>
                <a:cs typeface="+mn-lt"/>
              </a:rPr>
              <a:t> Retrieved from </a:t>
            </a:r>
            <a:r>
              <a:rPr lang="en-US">
                <a:ea typeface="+mn-lt"/>
                <a:cs typeface="+mn-lt"/>
                <a:hlinkClick r:id="rId9"/>
              </a:rPr>
              <a:t>https://www.brandwatch.com</a:t>
            </a:r>
            <a:endParaRPr lang="en-US"/>
          </a:p>
          <a:p>
            <a:pPr>
              <a:buFont typeface="Arial"/>
              <a:buChar char="•"/>
            </a:pPr>
            <a:r>
              <a:rPr lang="en-US">
                <a:ea typeface="+mn-lt"/>
                <a:cs typeface="+mn-lt"/>
              </a:rPr>
              <a:t>Sprout Social. (2024). </a:t>
            </a:r>
            <a:r>
              <a:rPr lang="en-US" i="1">
                <a:ea typeface="+mn-lt"/>
                <a:cs typeface="+mn-lt"/>
              </a:rPr>
              <a:t>The Power of Social Media Engagement.</a:t>
            </a:r>
            <a:r>
              <a:rPr lang="en-US">
                <a:ea typeface="+mn-lt"/>
                <a:cs typeface="+mn-lt"/>
              </a:rPr>
              <a:t> Retrieved from </a:t>
            </a:r>
            <a:r>
              <a:rPr lang="en-US">
                <a:ea typeface="+mn-lt"/>
                <a:cs typeface="+mn-lt"/>
                <a:hlinkClick r:id="rId10"/>
              </a:rPr>
              <a:t>https://sproutsocial.com</a:t>
            </a:r>
            <a:endParaRPr lang="en-US"/>
          </a:p>
        </p:txBody>
      </p:sp>
    </p:spTree>
    <p:extLst>
      <p:ext uri="{BB962C8B-B14F-4D97-AF65-F5344CB8AC3E}">
        <p14:creationId xmlns:p14="http://schemas.microsoft.com/office/powerpoint/2010/main" val="181271753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9B714-F6E6-2801-E3D0-7FB914E23827}"/>
              </a:ext>
            </a:extLst>
          </p:cNvPr>
          <p:cNvSpPr>
            <a:spLocks noGrp="1"/>
          </p:cNvSpPr>
          <p:nvPr>
            <p:ph type="title"/>
          </p:nvPr>
        </p:nvSpPr>
        <p:spPr/>
        <p:txBody>
          <a:bodyPr/>
          <a:lstStyle/>
          <a:p>
            <a:r>
              <a:rPr lang="en-US"/>
              <a:t>Project Recap (Phase 1-4)</a:t>
            </a:r>
          </a:p>
        </p:txBody>
      </p:sp>
      <p:sp>
        <p:nvSpPr>
          <p:cNvPr id="3" name="Content Placeholder 2">
            <a:extLst>
              <a:ext uri="{FF2B5EF4-FFF2-40B4-BE49-F238E27FC236}">
                <a16:creationId xmlns:a16="http://schemas.microsoft.com/office/drawing/2014/main" id="{249890CB-BBBD-343C-235D-C13F304B193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0877093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AA5373-E582-0198-6CDE-B2E4097DBB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57A77F-7D22-BEB1-BB8A-865FB24E3C7F}"/>
              </a:ext>
            </a:extLst>
          </p:cNvPr>
          <p:cNvSpPr>
            <a:spLocks noGrp="1"/>
          </p:cNvSpPr>
          <p:nvPr>
            <p:ph type="title"/>
          </p:nvPr>
        </p:nvSpPr>
        <p:spPr>
          <a:xfrm>
            <a:off x="831850" y="286591"/>
            <a:ext cx="10515600" cy="2852737"/>
          </a:xfrm>
        </p:spPr>
        <p:txBody>
          <a:bodyPr>
            <a:normAutofit/>
          </a:bodyPr>
          <a:lstStyle/>
          <a:p>
            <a:r>
              <a:rPr lang="en-US" b="1">
                <a:ea typeface="+mj-lt"/>
                <a:cs typeface="+mj-lt"/>
              </a:rPr>
              <a:t>Phase 5: </a:t>
            </a:r>
          </a:p>
        </p:txBody>
      </p:sp>
      <p:sp>
        <p:nvSpPr>
          <p:cNvPr id="3" name="Content Placeholder 2">
            <a:extLst>
              <a:ext uri="{FF2B5EF4-FFF2-40B4-BE49-F238E27FC236}">
                <a16:creationId xmlns:a16="http://schemas.microsoft.com/office/drawing/2014/main" id="{16B8C29C-F6AB-ECCD-CDBE-2E840A3514A5}"/>
              </a:ext>
            </a:extLst>
          </p:cNvPr>
          <p:cNvSpPr>
            <a:spLocks noGrp="1"/>
          </p:cNvSpPr>
          <p:nvPr>
            <p:ph type="body" idx="1"/>
          </p:nvPr>
        </p:nvSpPr>
        <p:spPr>
          <a:xfrm>
            <a:off x="831850" y="3244757"/>
            <a:ext cx="10515600" cy="3450010"/>
          </a:xfrm>
        </p:spPr>
        <p:txBody>
          <a:bodyPr vert="horz" lIns="91440" tIns="45720" rIns="91440" bIns="45720" rtlCol="0" anchor="t">
            <a:noAutofit/>
          </a:bodyPr>
          <a:lstStyle/>
          <a:p>
            <a:r>
              <a:rPr lang="en-US" sz="6000">
                <a:solidFill>
                  <a:srgbClr val="000000"/>
                </a:solidFill>
              </a:rPr>
              <a:t>Performance Measurement &amp; Optimization</a:t>
            </a:r>
            <a:endParaRPr lang="en-US" sz="6000"/>
          </a:p>
          <a:p>
            <a:r>
              <a:rPr lang="en-US">
                <a:solidFill>
                  <a:schemeClr val="tx1"/>
                </a:solidFill>
                <a:ea typeface="+mn-lt"/>
                <a:cs typeface="+mn-lt"/>
              </a:rPr>
              <a:t>This phase is all about proving the effectiveness of </a:t>
            </a:r>
            <a:r>
              <a:rPr lang="en-US" err="1">
                <a:solidFill>
                  <a:schemeClr val="tx1"/>
                </a:solidFill>
                <a:ea typeface="+mn-lt"/>
                <a:cs typeface="+mn-lt"/>
              </a:rPr>
              <a:t>Astrally’s</a:t>
            </a:r>
            <a:r>
              <a:rPr lang="en-US">
                <a:solidFill>
                  <a:schemeClr val="tx1"/>
                </a:solidFill>
                <a:ea typeface="+mn-lt"/>
                <a:cs typeface="+mn-lt"/>
              </a:rPr>
              <a:t> marketing strategy and continuously improving it using real-time data. It ensures that </a:t>
            </a:r>
            <a:r>
              <a:rPr lang="en-US" err="1">
                <a:solidFill>
                  <a:schemeClr val="tx1"/>
                </a:solidFill>
                <a:ea typeface="+mn-lt"/>
                <a:cs typeface="+mn-lt"/>
              </a:rPr>
              <a:t>Astrally’s</a:t>
            </a:r>
            <a:r>
              <a:rPr lang="en-US">
                <a:solidFill>
                  <a:schemeClr val="tx1"/>
                </a:solidFill>
                <a:ea typeface="+mn-lt"/>
                <a:cs typeface="+mn-lt"/>
              </a:rPr>
              <a:t> marketing efforts are measurable, scalable, and adaptable to changing business needs.</a:t>
            </a:r>
          </a:p>
          <a:p>
            <a:endParaRPr lang="en-US">
              <a:solidFill>
                <a:srgbClr val="767676"/>
              </a:solidFill>
              <a:latin typeface="Aptos" panose="020B0004020202020204"/>
              <a:ea typeface="+mn-lt"/>
              <a:cs typeface="+mn-lt"/>
            </a:endParaRPr>
          </a:p>
        </p:txBody>
      </p:sp>
      <p:pic>
        <p:nvPicPr>
          <p:cNvPr id="5" name="Picture 4">
            <a:extLst>
              <a:ext uri="{FF2B5EF4-FFF2-40B4-BE49-F238E27FC236}">
                <a16:creationId xmlns:a16="http://schemas.microsoft.com/office/drawing/2014/main" id="{3D956403-F945-7614-525E-DBDF2A19C05F}"/>
              </a:ext>
            </a:extLst>
          </p:cNvPr>
          <p:cNvPicPr>
            <a:picLocks noChangeAspect="1"/>
          </p:cNvPicPr>
          <p:nvPr/>
        </p:nvPicPr>
        <p:blipFill>
          <a:blip r:embed="rId2"/>
          <a:stretch>
            <a:fillRect/>
          </a:stretch>
        </p:blipFill>
        <p:spPr>
          <a:xfrm>
            <a:off x="11062727" y="5323"/>
            <a:ext cx="1126752" cy="1255620"/>
          </a:xfrm>
          <a:prstGeom prst="rect">
            <a:avLst/>
          </a:prstGeom>
        </p:spPr>
      </p:pic>
    </p:spTree>
    <p:extLst>
      <p:ext uri="{BB962C8B-B14F-4D97-AF65-F5344CB8AC3E}">
        <p14:creationId xmlns:p14="http://schemas.microsoft.com/office/powerpoint/2010/main" val="221253606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4FEE8-9F8F-9C07-2A31-F023286CE737}"/>
              </a:ext>
            </a:extLst>
          </p:cNvPr>
          <p:cNvSpPr>
            <a:spLocks noGrp="1"/>
          </p:cNvSpPr>
          <p:nvPr>
            <p:ph type="title"/>
          </p:nvPr>
        </p:nvSpPr>
        <p:spPr/>
        <p:txBody>
          <a:bodyPr/>
          <a:lstStyle/>
          <a:p>
            <a:r>
              <a:rPr lang="en-US"/>
              <a:t>Define Key Performance Indicators (KPIs)</a:t>
            </a:r>
          </a:p>
        </p:txBody>
      </p:sp>
      <p:sp>
        <p:nvSpPr>
          <p:cNvPr id="3" name="Content Placeholder 2">
            <a:extLst>
              <a:ext uri="{FF2B5EF4-FFF2-40B4-BE49-F238E27FC236}">
                <a16:creationId xmlns:a16="http://schemas.microsoft.com/office/drawing/2014/main" id="{08B91693-6F55-FADD-C395-B255C9DFD71B}"/>
              </a:ext>
            </a:extLst>
          </p:cNvPr>
          <p:cNvSpPr>
            <a:spLocks noGrp="1"/>
          </p:cNvSpPr>
          <p:nvPr>
            <p:ph idx="1"/>
          </p:nvPr>
        </p:nvSpPr>
        <p:spPr>
          <a:xfrm>
            <a:off x="838200" y="1740959"/>
            <a:ext cx="10515600" cy="4915781"/>
          </a:xfrm>
        </p:spPr>
        <p:txBody>
          <a:bodyPr vert="horz" lIns="91440" tIns="45720" rIns="91440" bIns="45720" rtlCol="0" anchor="t">
            <a:normAutofit fontScale="85000" lnSpcReduction="10000"/>
          </a:bodyPr>
          <a:lstStyle/>
          <a:p>
            <a:pPr>
              <a:buNone/>
            </a:pPr>
            <a:r>
              <a:rPr lang="en-US">
                <a:ea typeface="+mn-lt"/>
                <a:cs typeface="+mn-lt"/>
              </a:rPr>
              <a:t>KPIs are metrics that help evaluate success across all marketing channels. </a:t>
            </a:r>
            <a:r>
              <a:rPr lang="en-US" err="1">
                <a:ea typeface="+mn-lt"/>
                <a:cs typeface="+mn-lt"/>
              </a:rPr>
              <a:t>Astrally’s</a:t>
            </a:r>
            <a:r>
              <a:rPr lang="en-US">
                <a:ea typeface="+mn-lt"/>
                <a:cs typeface="+mn-lt"/>
              </a:rPr>
              <a:t> KPIs should be SMART (Specific, Measurable, Achievable, Relevant, Time-bound).</a:t>
            </a:r>
            <a:endParaRPr lang="en-US"/>
          </a:p>
          <a:p>
            <a:pPr>
              <a:buNone/>
            </a:pPr>
            <a:r>
              <a:rPr lang="en-US">
                <a:ea typeface="+mn-lt"/>
                <a:cs typeface="+mn-lt"/>
              </a:rPr>
              <a:t>• Website Visitors – Total number of users visiting the website during the month (tracked via Google Analytics).</a:t>
            </a:r>
          </a:p>
          <a:p>
            <a:pPr>
              <a:buNone/>
            </a:pPr>
            <a:r>
              <a:rPr lang="en-US">
                <a:ea typeface="+mn-lt"/>
                <a:cs typeface="+mn-lt"/>
              </a:rPr>
              <a:t>• Conversion Rate – Percentage of visitors converting into leads. Formula: (Leads / Visitors) * 100.</a:t>
            </a:r>
          </a:p>
          <a:p>
            <a:pPr>
              <a:buNone/>
            </a:pPr>
            <a:r>
              <a:rPr lang="en-US">
                <a:ea typeface="+mn-lt"/>
                <a:cs typeface="+mn-lt"/>
              </a:rPr>
              <a:t>• Cost per Lead – Marketing spend divided by the number of leads generated.</a:t>
            </a:r>
          </a:p>
          <a:p>
            <a:pPr>
              <a:buNone/>
            </a:pPr>
            <a:r>
              <a:rPr lang="en-US">
                <a:ea typeface="+mn-lt"/>
                <a:cs typeface="+mn-lt"/>
              </a:rPr>
              <a:t>• Email Open &amp; Click Rates – Measured from email campaign platforms like HubSpot or Zoho.</a:t>
            </a:r>
          </a:p>
          <a:p>
            <a:pPr>
              <a:buNone/>
            </a:pPr>
            <a:r>
              <a:rPr lang="en-US">
                <a:ea typeface="+mn-lt"/>
                <a:cs typeface="+mn-lt"/>
              </a:rPr>
              <a:t>• Return on Ad Spend (ROAS) – Revenue generated per dollar spent on ads.</a:t>
            </a:r>
          </a:p>
          <a:p>
            <a:pPr>
              <a:buNone/>
            </a:pPr>
            <a:r>
              <a:rPr lang="en-US">
                <a:ea typeface="+mn-lt"/>
                <a:cs typeface="+mn-lt"/>
              </a:rPr>
              <a:t>• Social Media Engagement – Includes likes, shares, comments, and reach.</a:t>
            </a:r>
          </a:p>
        </p:txBody>
      </p:sp>
    </p:spTree>
    <p:extLst>
      <p:ext uri="{BB962C8B-B14F-4D97-AF65-F5344CB8AC3E}">
        <p14:creationId xmlns:p14="http://schemas.microsoft.com/office/powerpoint/2010/main" val="12777769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C289AF-3691-6C1F-6730-3B5D54BAAA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3177F08-1F0A-7D56-4584-840277414F7F}"/>
              </a:ext>
            </a:extLst>
          </p:cNvPr>
          <p:cNvSpPr>
            <a:spLocks noGrp="1"/>
          </p:cNvSpPr>
          <p:nvPr>
            <p:ph type="title"/>
          </p:nvPr>
        </p:nvSpPr>
        <p:spPr/>
        <p:txBody>
          <a:bodyPr/>
          <a:lstStyle/>
          <a:p>
            <a:pPr>
              <a:spcBef>
                <a:spcPts val="1000"/>
              </a:spcBef>
            </a:pPr>
            <a:r>
              <a:rPr lang="en-US">
                <a:ea typeface="+mj-lt"/>
                <a:cs typeface="+mj-lt"/>
              </a:rPr>
              <a:t>1. Market Research</a:t>
            </a:r>
            <a:endParaRPr lang="en-US"/>
          </a:p>
        </p:txBody>
      </p:sp>
      <p:sp>
        <p:nvSpPr>
          <p:cNvPr id="3" name="Content Placeholder 2">
            <a:extLst>
              <a:ext uri="{FF2B5EF4-FFF2-40B4-BE49-F238E27FC236}">
                <a16:creationId xmlns:a16="http://schemas.microsoft.com/office/drawing/2014/main" id="{1D78C5F6-FBEB-C6E5-7757-993E8E3576CB}"/>
              </a:ext>
            </a:extLst>
          </p:cNvPr>
          <p:cNvSpPr>
            <a:spLocks noGrp="1"/>
          </p:cNvSpPr>
          <p:nvPr>
            <p:ph idx="1"/>
          </p:nvPr>
        </p:nvSpPr>
        <p:spPr/>
        <p:txBody>
          <a:bodyPr vert="horz" lIns="91440" tIns="45720" rIns="91440" bIns="45720" rtlCol="0" anchor="t">
            <a:normAutofit fontScale="92500" lnSpcReduction="10000"/>
          </a:bodyPr>
          <a:lstStyle/>
          <a:p>
            <a:pPr marL="0" indent="0">
              <a:buNone/>
            </a:pPr>
            <a:r>
              <a:rPr lang="en-US" b="1">
                <a:ea typeface="+mn-lt"/>
                <a:cs typeface="+mn-lt"/>
              </a:rPr>
              <a:t>Customer Behavior</a:t>
            </a:r>
            <a:endParaRPr lang="en-US">
              <a:ea typeface="+mn-lt"/>
              <a:cs typeface="+mn-lt"/>
            </a:endParaRPr>
          </a:p>
          <a:p>
            <a:pPr>
              <a:buFont typeface="Arial"/>
            </a:pPr>
            <a:r>
              <a:rPr lang="en-US">
                <a:ea typeface="+mn-lt"/>
                <a:cs typeface="+mn-lt"/>
              </a:rPr>
              <a:t>Enterprises are shifting towards data-driven decision-making, requiring advanced IT consulting (Crunchbase, 2023).</a:t>
            </a:r>
          </a:p>
          <a:p>
            <a:pPr>
              <a:buFont typeface="Arial"/>
            </a:pPr>
            <a:r>
              <a:rPr lang="en-US">
                <a:ea typeface="+mn-lt"/>
                <a:cs typeface="+mn-lt"/>
              </a:rPr>
              <a:t>Businesses prefer scalable and cost-effective staffing solutions (Clutch, 2023).</a:t>
            </a:r>
          </a:p>
          <a:p>
            <a:pPr>
              <a:buFont typeface="Arial"/>
            </a:pPr>
            <a:r>
              <a:rPr lang="en-US">
                <a:ea typeface="+mn-lt"/>
                <a:cs typeface="+mn-lt"/>
              </a:rPr>
              <a:t>SMBs and enterprises seek integrated project management tools to streamline operations (</a:t>
            </a:r>
            <a:r>
              <a:rPr lang="en-US" err="1">
                <a:ea typeface="+mn-lt"/>
                <a:cs typeface="+mn-lt"/>
              </a:rPr>
              <a:t>Goodfirms</a:t>
            </a:r>
            <a:r>
              <a:rPr lang="en-US">
                <a:ea typeface="+mn-lt"/>
                <a:cs typeface="+mn-lt"/>
              </a:rPr>
              <a:t>, 2023).</a:t>
            </a:r>
          </a:p>
          <a:p>
            <a:pPr>
              <a:buFont typeface="Arial"/>
            </a:pPr>
            <a:r>
              <a:rPr lang="en-US">
                <a:ea typeface="+mn-lt"/>
                <a:cs typeface="+mn-lt"/>
              </a:rPr>
              <a:t>Preference for AI-powered recruitment platforms that enhance hiring efficiency (TechCrunch, 2023).</a:t>
            </a:r>
          </a:p>
          <a:p>
            <a:pPr>
              <a:buFont typeface="Arial"/>
            </a:pPr>
            <a:r>
              <a:rPr lang="en-US">
                <a:ea typeface="+mn-lt"/>
                <a:cs typeface="+mn-lt"/>
              </a:rPr>
              <a:t>Growth in mobile-based marketing, increasing demand for SMS marketing solutions (Business Insider, 2023).</a:t>
            </a:r>
          </a:p>
          <a:p>
            <a:pPr marL="0" indent="0">
              <a:buNone/>
            </a:pPr>
            <a:endParaRPr lang="en-US" b="1"/>
          </a:p>
        </p:txBody>
      </p:sp>
      <p:pic>
        <p:nvPicPr>
          <p:cNvPr id="5" name="Picture 4">
            <a:extLst>
              <a:ext uri="{FF2B5EF4-FFF2-40B4-BE49-F238E27FC236}">
                <a16:creationId xmlns:a16="http://schemas.microsoft.com/office/drawing/2014/main" id="{EB3C16C6-8DBF-E9E2-C389-7FD4B4D143AD}"/>
              </a:ext>
            </a:extLst>
          </p:cNvPr>
          <p:cNvPicPr>
            <a:picLocks noChangeAspect="1"/>
          </p:cNvPicPr>
          <p:nvPr/>
        </p:nvPicPr>
        <p:blipFill>
          <a:blip r:embed="rId2"/>
          <a:stretch>
            <a:fillRect/>
          </a:stretch>
        </p:blipFill>
        <p:spPr>
          <a:xfrm>
            <a:off x="11062727" y="5323"/>
            <a:ext cx="1126752" cy="1255620"/>
          </a:xfrm>
          <a:prstGeom prst="rect">
            <a:avLst/>
          </a:prstGeom>
        </p:spPr>
      </p:pic>
    </p:spTree>
    <p:extLst>
      <p:ext uri="{BB962C8B-B14F-4D97-AF65-F5344CB8AC3E}">
        <p14:creationId xmlns:p14="http://schemas.microsoft.com/office/powerpoint/2010/main" val="421879967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5A6AC60A-A1DC-B837-9DCC-1ABCDB9124FE}"/>
              </a:ext>
            </a:extLst>
          </p:cNvPr>
          <p:cNvSpPr>
            <a:spLocks noGrp="1"/>
          </p:cNvSpPr>
          <p:nvPr>
            <p:ph type="body" idx="1"/>
          </p:nvPr>
        </p:nvSpPr>
        <p:spPr>
          <a:xfrm>
            <a:off x="839788" y="665164"/>
            <a:ext cx="5256564" cy="1333927"/>
          </a:xfrm>
        </p:spPr>
        <p:txBody>
          <a:bodyPr>
            <a:noAutofit/>
          </a:bodyPr>
          <a:lstStyle/>
          <a:p>
            <a:r>
              <a:rPr lang="en-US" sz="4400" b="0">
                <a:latin typeface="Aptos"/>
                <a:ea typeface="Cambria"/>
              </a:rPr>
              <a:t>Develop a Marketing ROI Framework</a:t>
            </a:r>
            <a:endParaRPr lang="en-US" sz="4400" b="0"/>
          </a:p>
        </p:txBody>
      </p:sp>
      <p:sp>
        <p:nvSpPr>
          <p:cNvPr id="3" name="Content Placeholder 2">
            <a:extLst>
              <a:ext uri="{FF2B5EF4-FFF2-40B4-BE49-F238E27FC236}">
                <a16:creationId xmlns:a16="http://schemas.microsoft.com/office/drawing/2014/main" id="{6C2D0CA7-CBFD-B79D-E936-BD740C9A9944}"/>
              </a:ext>
            </a:extLst>
          </p:cNvPr>
          <p:cNvSpPr>
            <a:spLocks noGrp="1"/>
          </p:cNvSpPr>
          <p:nvPr>
            <p:ph sz="half" idx="2"/>
          </p:nvPr>
        </p:nvSpPr>
        <p:spPr>
          <a:xfrm>
            <a:off x="888169" y="2722789"/>
            <a:ext cx="5157787" cy="3684588"/>
          </a:xfrm>
        </p:spPr>
        <p:txBody>
          <a:bodyPr vert="horz" lIns="91440" tIns="45720" rIns="91440" bIns="45720" rtlCol="0" anchor="t">
            <a:noAutofit/>
          </a:bodyPr>
          <a:lstStyle/>
          <a:p>
            <a:pPr>
              <a:buNone/>
            </a:pPr>
            <a:r>
              <a:rPr lang="en-US" sz="2400">
                <a:ea typeface="+mn-lt"/>
                <a:cs typeface="+mn-lt"/>
              </a:rPr>
              <a:t>Formula: Marketing ROI = (Revenue from Campaign - Marketing Cost) / Marketing Cost × 100</a:t>
            </a:r>
          </a:p>
          <a:p>
            <a:pPr>
              <a:buNone/>
            </a:pPr>
            <a:r>
              <a:rPr lang="en-US" sz="2400">
                <a:ea typeface="+mn-lt"/>
                <a:cs typeface="+mn-lt"/>
              </a:rPr>
              <a:t>Advanced attribution models such as first-touch, last-touch, and time-decay can be used to assign credit across the marketing funnel for a more accurate ROI.</a:t>
            </a:r>
          </a:p>
        </p:txBody>
      </p:sp>
      <p:sp>
        <p:nvSpPr>
          <p:cNvPr id="6" name="Text Placeholder 5">
            <a:extLst>
              <a:ext uri="{FF2B5EF4-FFF2-40B4-BE49-F238E27FC236}">
                <a16:creationId xmlns:a16="http://schemas.microsoft.com/office/drawing/2014/main" id="{604E7BE4-65C7-6EEB-3FB8-4F46565F9C97}"/>
              </a:ext>
            </a:extLst>
          </p:cNvPr>
          <p:cNvSpPr>
            <a:spLocks noGrp="1"/>
          </p:cNvSpPr>
          <p:nvPr>
            <p:ph type="body" sz="quarter" idx="3"/>
          </p:nvPr>
        </p:nvSpPr>
        <p:spPr>
          <a:xfrm>
            <a:off x="6101645" y="665164"/>
            <a:ext cx="5253743" cy="1841928"/>
          </a:xfrm>
        </p:spPr>
        <p:txBody>
          <a:bodyPr>
            <a:noAutofit/>
          </a:bodyPr>
          <a:lstStyle/>
          <a:p>
            <a:r>
              <a:rPr lang="en-US" sz="4400" b="0">
                <a:latin typeface="Aptos"/>
                <a:ea typeface="Cambria"/>
              </a:rPr>
              <a:t>Recommendations for Optimization &amp; Scaling</a:t>
            </a:r>
            <a:endParaRPr lang="en-US"/>
          </a:p>
        </p:txBody>
      </p:sp>
      <p:sp>
        <p:nvSpPr>
          <p:cNvPr id="4" name="Content Placeholder 3">
            <a:extLst>
              <a:ext uri="{FF2B5EF4-FFF2-40B4-BE49-F238E27FC236}">
                <a16:creationId xmlns:a16="http://schemas.microsoft.com/office/drawing/2014/main" id="{CCDD1552-5429-077E-5024-E0E99E143701}"/>
              </a:ext>
            </a:extLst>
          </p:cNvPr>
          <p:cNvSpPr>
            <a:spLocks noGrp="1"/>
          </p:cNvSpPr>
          <p:nvPr>
            <p:ph sz="quarter" idx="4"/>
          </p:nvPr>
        </p:nvSpPr>
        <p:spPr>
          <a:xfrm>
            <a:off x="6135914" y="2722789"/>
            <a:ext cx="5183188" cy="3684588"/>
          </a:xfrm>
        </p:spPr>
        <p:txBody>
          <a:bodyPr vert="horz" lIns="91440" tIns="45720" rIns="91440" bIns="45720" rtlCol="0" anchor="t">
            <a:normAutofit fontScale="70000" lnSpcReduction="20000"/>
          </a:bodyPr>
          <a:lstStyle/>
          <a:p>
            <a:pPr>
              <a:buNone/>
            </a:pPr>
            <a:r>
              <a:rPr lang="en-US">
                <a:ea typeface="+mn-lt"/>
                <a:cs typeface="+mn-lt"/>
              </a:rPr>
              <a:t>• A/B Testing – Run experiments on ads, emails, and landing pages.</a:t>
            </a:r>
            <a:endParaRPr lang="en-US"/>
          </a:p>
          <a:p>
            <a:pPr>
              <a:buNone/>
            </a:pPr>
            <a:r>
              <a:rPr lang="en-US">
                <a:ea typeface="+mn-lt"/>
                <a:cs typeface="+mn-lt"/>
              </a:rPr>
              <a:t>• Budget Reallocation – Focus on high-performing channels and pause low-performing ones.</a:t>
            </a:r>
            <a:endParaRPr lang="en-US"/>
          </a:p>
          <a:p>
            <a:pPr>
              <a:buNone/>
            </a:pPr>
            <a:r>
              <a:rPr lang="en-US">
                <a:ea typeface="+mn-lt"/>
                <a:cs typeface="+mn-lt"/>
              </a:rPr>
              <a:t>• SEO Improvements – Improve keywords, site speed, and metadata.</a:t>
            </a:r>
            <a:endParaRPr lang="en-US"/>
          </a:p>
          <a:p>
            <a:pPr>
              <a:buNone/>
            </a:pPr>
            <a:r>
              <a:rPr lang="en-US">
                <a:ea typeface="+mn-lt"/>
                <a:cs typeface="+mn-lt"/>
              </a:rPr>
              <a:t>• Content Strategy – Refresh underperforming blogs and scale high-value assets.</a:t>
            </a:r>
            <a:endParaRPr lang="en-US"/>
          </a:p>
          <a:p>
            <a:pPr>
              <a:buNone/>
            </a:pPr>
            <a:r>
              <a:rPr lang="en-US">
                <a:ea typeface="+mn-lt"/>
                <a:cs typeface="+mn-lt"/>
              </a:rPr>
              <a:t>• Audience Refinement – Use analytics data to improve targeting.</a:t>
            </a:r>
            <a:endParaRPr lang="en-US"/>
          </a:p>
          <a:p>
            <a:pPr>
              <a:buNone/>
            </a:pPr>
            <a:r>
              <a:rPr lang="en-US">
                <a:ea typeface="+mn-lt"/>
                <a:cs typeface="+mn-lt"/>
              </a:rPr>
              <a:t>• Automation – Implement tools for email workflows and ad scheduling.</a:t>
            </a:r>
            <a:endParaRPr lang="en-US"/>
          </a:p>
        </p:txBody>
      </p:sp>
    </p:spTree>
    <p:extLst>
      <p:ext uri="{BB962C8B-B14F-4D97-AF65-F5344CB8AC3E}">
        <p14:creationId xmlns:p14="http://schemas.microsoft.com/office/powerpoint/2010/main" val="190985565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599AF6-B6CC-AFA7-3C87-BE83C31927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DB6BAA-AF83-E22C-4C38-0E0CF6C2DC49}"/>
              </a:ext>
            </a:extLst>
          </p:cNvPr>
          <p:cNvSpPr>
            <a:spLocks noGrp="1"/>
          </p:cNvSpPr>
          <p:nvPr>
            <p:ph type="title"/>
          </p:nvPr>
        </p:nvSpPr>
        <p:spPr>
          <a:xfrm>
            <a:off x="838200" y="393347"/>
            <a:ext cx="10515600" cy="1325563"/>
          </a:xfrm>
        </p:spPr>
        <p:txBody>
          <a:bodyPr/>
          <a:lstStyle/>
          <a:p>
            <a:r>
              <a:rPr lang="en-US"/>
              <a:t>Monthly Marketing Dashboard Summary</a:t>
            </a:r>
          </a:p>
        </p:txBody>
      </p:sp>
      <p:sp>
        <p:nvSpPr>
          <p:cNvPr id="3" name="Content Placeholder 2">
            <a:extLst>
              <a:ext uri="{FF2B5EF4-FFF2-40B4-BE49-F238E27FC236}">
                <a16:creationId xmlns:a16="http://schemas.microsoft.com/office/drawing/2014/main" id="{19A20F77-FFA6-DCD2-E595-5FD52123E27F}"/>
              </a:ext>
            </a:extLst>
          </p:cNvPr>
          <p:cNvSpPr>
            <a:spLocks noGrp="1"/>
          </p:cNvSpPr>
          <p:nvPr>
            <p:ph idx="1"/>
          </p:nvPr>
        </p:nvSpPr>
        <p:spPr>
          <a:xfrm>
            <a:off x="838200" y="1740959"/>
            <a:ext cx="10515600" cy="4915781"/>
          </a:xfrm>
        </p:spPr>
        <p:txBody>
          <a:bodyPr vert="horz" lIns="91440" tIns="45720" rIns="91440" bIns="45720" rtlCol="0" anchor="t">
            <a:normAutofit/>
          </a:bodyPr>
          <a:lstStyle/>
          <a:p>
            <a:pPr>
              <a:buNone/>
            </a:pPr>
            <a:r>
              <a:rPr lang="en-US">
                <a:ea typeface="+mn-lt"/>
                <a:cs typeface="+mn-lt"/>
              </a:rPr>
              <a:t>This section provides a month-by-month breakdown of </a:t>
            </a:r>
            <a:r>
              <a:rPr lang="en-US" err="1">
                <a:ea typeface="+mn-lt"/>
                <a:cs typeface="+mn-lt"/>
              </a:rPr>
              <a:t>Astrally’s</a:t>
            </a:r>
            <a:r>
              <a:rPr lang="en-US">
                <a:ea typeface="+mn-lt"/>
                <a:cs typeface="+mn-lt"/>
              </a:rPr>
              <a:t> marketing performance metrics.</a:t>
            </a:r>
            <a:endParaRPr lang="en-US"/>
          </a:p>
          <a:p>
            <a:pPr>
              <a:buNone/>
            </a:pPr>
            <a:endParaRPr lang="en-US"/>
          </a:p>
          <a:p>
            <a:pPr>
              <a:buNone/>
            </a:pPr>
            <a:endParaRPr lang="en-US"/>
          </a:p>
        </p:txBody>
      </p:sp>
      <p:pic>
        <p:nvPicPr>
          <p:cNvPr id="4" name="Picture 3" descr="A table with numbers and text&#10;&#10;AI-generated content may be incorrect.">
            <a:extLst>
              <a:ext uri="{FF2B5EF4-FFF2-40B4-BE49-F238E27FC236}">
                <a16:creationId xmlns:a16="http://schemas.microsoft.com/office/drawing/2014/main" id="{2EDA5F9C-EAF6-0E68-A426-7A09B656FF18}"/>
              </a:ext>
            </a:extLst>
          </p:cNvPr>
          <p:cNvPicPr>
            <a:picLocks noChangeAspect="1"/>
          </p:cNvPicPr>
          <p:nvPr/>
        </p:nvPicPr>
        <p:blipFill>
          <a:blip r:embed="rId2"/>
          <a:stretch>
            <a:fillRect/>
          </a:stretch>
        </p:blipFill>
        <p:spPr>
          <a:xfrm>
            <a:off x="747889" y="2633451"/>
            <a:ext cx="10680096" cy="3429573"/>
          </a:xfrm>
          <a:prstGeom prst="rect">
            <a:avLst/>
          </a:prstGeom>
        </p:spPr>
      </p:pic>
    </p:spTree>
    <p:extLst>
      <p:ext uri="{BB962C8B-B14F-4D97-AF65-F5344CB8AC3E}">
        <p14:creationId xmlns:p14="http://schemas.microsoft.com/office/powerpoint/2010/main" val="352018030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4ED76D-4FEF-5A22-1521-A74FB26DD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ABF8E8-A5BE-8E28-194A-A1355D901860}"/>
              </a:ext>
            </a:extLst>
          </p:cNvPr>
          <p:cNvSpPr>
            <a:spLocks noGrp="1"/>
          </p:cNvSpPr>
          <p:nvPr>
            <p:ph type="title"/>
          </p:nvPr>
        </p:nvSpPr>
        <p:spPr>
          <a:xfrm>
            <a:off x="838200" y="393347"/>
            <a:ext cx="10515600" cy="1325563"/>
          </a:xfrm>
        </p:spPr>
        <p:txBody>
          <a:bodyPr>
            <a:normAutofit/>
          </a:bodyPr>
          <a:lstStyle/>
          <a:p>
            <a:r>
              <a:rPr lang="en-US">
                <a:latin typeface="Aptos Display"/>
                <a:ea typeface="Cambria"/>
              </a:rPr>
              <a:t>Insights &amp; Recommendations</a:t>
            </a:r>
            <a:endParaRPr lang="en-US"/>
          </a:p>
        </p:txBody>
      </p:sp>
      <p:sp>
        <p:nvSpPr>
          <p:cNvPr id="3" name="Content Placeholder 2">
            <a:extLst>
              <a:ext uri="{FF2B5EF4-FFF2-40B4-BE49-F238E27FC236}">
                <a16:creationId xmlns:a16="http://schemas.microsoft.com/office/drawing/2014/main" id="{397BAF40-5305-0E83-6C3E-D7ADCE3038E6}"/>
              </a:ext>
            </a:extLst>
          </p:cNvPr>
          <p:cNvSpPr>
            <a:spLocks noGrp="1"/>
          </p:cNvSpPr>
          <p:nvPr>
            <p:ph idx="1"/>
          </p:nvPr>
        </p:nvSpPr>
        <p:spPr>
          <a:xfrm>
            <a:off x="838200" y="1740959"/>
            <a:ext cx="10515600" cy="4915781"/>
          </a:xfrm>
        </p:spPr>
        <p:txBody>
          <a:bodyPr vert="horz" lIns="91440" tIns="45720" rIns="91440" bIns="45720" rtlCol="0" anchor="t">
            <a:normAutofit/>
          </a:bodyPr>
          <a:lstStyle/>
          <a:p>
            <a:pPr>
              <a:buNone/>
            </a:pPr>
            <a:r>
              <a:rPr lang="en-US">
                <a:ea typeface="+mn-lt"/>
                <a:cs typeface="+mn-lt"/>
              </a:rPr>
              <a:t>- Website traffic steadily increased from 1,200 in June to 3,200 in December.</a:t>
            </a:r>
            <a:endParaRPr lang="en-US"/>
          </a:p>
          <a:p>
            <a:pPr>
              <a:buNone/>
            </a:pPr>
            <a:r>
              <a:rPr lang="en-US">
                <a:ea typeface="+mn-lt"/>
                <a:cs typeface="+mn-lt"/>
              </a:rPr>
              <a:t>- Lead generation improved in proportion, maintaining an average conversion rate of 6.7%.</a:t>
            </a:r>
            <a:endParaRPr lang="en-US"/>
          </a:p>
          <a:p>
            <a:pPr>
              <a:buNone/>
            </a:pPr>
            <a:r>
              <a:rPr lang="en-US">
                <a:ea typeface="+mn-lt"/>
                <a:cs typeface="+mn-lt"/>
              </a:rPr>
              <a:t>- Email open rates rose to 26%, indicating successful subject line and audience targeting.</a:t>
            </a:r>
            <a:endParaRPr lang="en-US"/>
          </a:p>
          <a:p>
            <a:pPr>
              <a:buNone/>
            </a:pPr>
            <a:r>
              <a:rPr lang="en-US">
                <a:ea typeface="+mn-lt"/>
                <a:cs typeface="+mn-lt"/>
              </a:rPr>
              <a:t>- Cost per lead dropped from $30 to $23, indicating improved ad efficiency.</a:t>
            </a:r>
            <a:endParaRPr lang="en-US"/>
          </a:p>
          <a:p>
            <a:pPr>
              <a:buNone/>
            </a:pPr>
            <a:r>
              <a:rPr lang="en-US"/>
              <a:t>- ROAS increased from 3.2 to 4.3, showing greater profitability in ad spend.</a:t>
            </a:r>
          </a:p>
          <a:p>
            <a:pPr>
              <a:buNone/>
            </a:pPr>
            <a:endParaRPr lang="en-US"/>
          </a:p>
        </p:txBody>
      </p:sp>
    </p:spTree>
    <p:extLst>
      <p:ext uri="{BB962C8B-B14F-4D97-AF65-F5344CB8AC3E}">
        <p14:creationId xmlns:p14="http://schemas.microsoft.com/office/powerpoint/2010/main" val="9714712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E9E52-F7FC-EDA4-37AD-CC740148DDF2}"/>
              </a:ext>
            </a:extLst>
          </p:cNvPr>
          <p:cNvSpPr>
            <a:spLocks noGrp="1"/>
          </p:cNvSpPr>
          <p:nvPr>
            <p:ph type="title"/>
          </p:nvPr>
        </p:nvSpPr>
        <p:spPr/>
        <p:txBody>
          <a:bodyPr>
            <a:normAutofit/>
          </a:bodyPr>
          <a:lstStyle/>
          <a:p>
            <a:r>
              <a:rPr lang="en-US">
                <a:latin typeface="Aptos Display"/>
                <a:ea typeface="Cambria"/>
              </a:rPr>
              <a:t>Visual Performance Charts</a:t>
            </a:r>
            <a:endParaRPr lang="en-US"/>
          </a:p>
        </p:txBody>
      </p:sp>
      <p:sp>
        <p:nvSpPr>
          <p:cNvPr id="4" name="Text Placeholder 3">
            <a:extLst>
              <a:ext uri="{FF2B5EF4-FFF2-40B4-BE49-F238E27FC236}">
                <a16:creationId xmlns:a16="http://schemas.microsoft.com/office/drawing/2014/main" id="{F4674573-EC03-30E9-CBDF-8537316A3BEF}"/>
              </a:ext>
            </a:extLst>
          </p:cNvPr>
          <p:cNvSpPr>
            <a:spLocks noGrp="1"/>
          </p:cNvSpPr>
          <p:nvPr>
            <p:ph type="body" idx="1"/>
          </p:nvPr>
        </p:nvSpPr>
        <p:spPr>
          <a:xfrm>
            <a:off x="839788" y="1693258"/>
            <a:ext cx="5230358" cy="424770"/>
          </a:xfrm>
        </p:spPr>
        <p:txBody>
          <a:bodyPr>
            <a:normAutofit fontScale="92500" lnSpcReduction="20000"/>
          </a:bodyPr>
          <a:lstStyle/>
          <a:p>
            <a:r>
              <a:rPr lang="en-US">
                <a:latin typeface="Aptos"/>
                <a:ea typeface="Cambria"/>
              </a:rPr>
              <a:t>Website Visitors &amp; Leads Over Time</a:t>
            </a:r>
            <a:endParaRPr lang="en-US"/>
          </a:p>
        </p:txBody>
      </p:sp>
      <p:pic>
        <p:nvPicPr>
          <p:cNvPr id="7" name="Content Placeholder 6" descr="A graph with a line&#10;&#10;AI-generated content may be incorrect.">
            <a:extLst>
              <a:ext uri="{FF2B5EF4-FFF2-40B4-BE49-F238E27FC236}">
                <a16:creationId xmlns:a16="http://schemas.microsoft.com/office/drawing/2014/main" id="{9D5B782F-2FBF-9CE5-1BEF-792A170BA105}"/>
              </a:ext>
            </a:extLst>
          </p:cNvPr>
          <p:cNvPicPr>
            <a:picLocks noGrp="1" noChangeAspect="1"/>
          </p:cNvPicPr>
          <p:nvPr>
            <p:ph sz="half" idx="2"/>
          </p:nvPr>
        </p:nvPicPr>
        <p:blipFill>
          <a:blip r:embed="rId2"/>
          <a:srcRect l="3756" t="-249" r="7981" b="-194"/>
          <a:stretch/>
        </p:blipFill>
        <p:spPr>
          <a:xfrm>
            <a:off x="404361" y="2325766"/>
            <a:ext cx="5677273" cy="3328134"/>
          </a:xfrm>
        </p:spPr>
      </p:pic>
      <p:sp>
        <p:nvSpPr>
          <p:cNvPr id="5" name="Text Placeholder 4">
            <a:extLst>
              <a:ext uri="{FF2B5EF4-FFF2-40B4-BE49-F238E27FC236}">
                <a16:creationId xmlns:a16="http://schemas.microsoft.com/office/drawing/2014/main" id="{B0BEC777-473C-B879-EB0C-46BC06FE719F}"/>
              </a:ext>
            </a:extLst>
          </p:cNvPr>
          <p:cNvSpPr>
            <a:spLocks noGrp="1"/>
          </p:cNvSpPr>
          <p:nvPr>
            <p:ph type="body" sz="quarter" idx="3"/>
          </p:nvPr>
        </p:nvSpPr>
        <p:spPr>
          <a:xfrm>
            <a:off x="6099629" y="1705353"/>
            <a:ext cx="5255759" cy="606199"/>
          </a:xfrm>
        </p:spPr>
        <p:txBody>
          <a:bodyPr>
            <a:normAutofit fontScale="92500" lnSpcReduction="20000"/>
          </a:bodyPr>
          <a:lstStyle/>
          <a:p>
            <a:r>
              <a:rPr lang="en-US">
                <a:latin typeface="Aptos"/>
                <a:ea typeface="Cambria"/>
              </a:rPr>
              <a:t>Return on Ad Spend (ROAS) &amp; Cost per Lead Over Time</a:t>
            </a:r>
            <a:endParaRPr lang="en-US"/>
          </a:p>
        </p:txBody>
      </p:sp>
      <p:pic>
        <p:nvPicPr>
          <p:cNvPr id="8" name="Content Placeholder 7" descr="A graph with numbers and a line&#10;&#10;AI-generated content may be incorrect.">
            <a:extLst>
              <a:ext uri="{FF2B5EF4-FFF2-40B4-BE49-F238E27FC236}">
                <a16:creationId xmlns:a16="http://schemas.microsoft.com/office/drawing/2014/main" id="{0C7159D8-ED7E-A9B5-A6F8-DBAB04F71E6E}"/>
              </a:ext>
            </a:extLst>
          </p:cNvPr>
          <p:cNvPicPr>
            <a:picLocks noGrp="1" noChangeAspect="1"/>
          </p:cNvPicPr>
          <p:nvPr>
            <p:ph sz="quarter" idx="4"/>
          </p:nvPr>
        </p:nvPicPr>
        <p:blipFill>
          <a:blip r:embed="rId3"/>
          <a:srcRect l="7915" t="59" r="8878" b="-91"/>
          <a:stretch/>
        </p:blipFill>
        <p:spPr>
          <a:xfrm>
            <a:off x="6098129" y="2327388"/>
            <a:ext cx="5256182" cy="3318125"/>
          </a:xfrm>
        </p:spPr>
      </p:pic>
    </p:spTree>
    <p:extLst>
      <p:ext uri="{BB962C8B-B14F-4D97-AF65-F5344CB8AC3E}">
        <p14:creationId xmlns:p14="http://schemas.microsoft.com/office/powerpoint/2010/main" val="229817832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0B77A-2858-F576-2CD2-74C2CE1A2B6F}"/>
              </a:ext>
            </a:extLst>
          </p:cNvPr>
          <p:cNvSpPr>
            <a:spLocks noGrp="1"/>
          </p:cNvSpPr>
          <p:nvPr>
            <p:ph type="title"/>
          </p:nvPr>
        </p:nvSpPr>
        <p:spPr/>
        <p:txBody>
          <a:bodyPr>
            <a:normAutofit/>
          </a:bodyPr>
          <a:lstStyle/>
          <a:p>
            <a:r>
              <a:rPr lang="en-US">
                <a:latin typeface="Aptos Display"/>
                <a:ea typeface="Cambria"/>
              </a:rPr>
              <a:t>Metric Calculations</a:t>
            </a:r>
            <a:endParaRPr lang="en-US"/>
          </a:p>
        </p:txBody>
      </p:sp>
      <p:sp>
        <p:nvSpPr>
          <p:cNvPr id="3" name="Content Placeholder 2">
            <a:extLst>
              <a:ext uri="{FF2B5EF4-FFF2-40B4-BE49-F238E27FC236}">
                <a16:creationId xmlns:a16="http://schemas.microsoft.com/office/drawing/2014/main" id="{833B5814-7F7C-E78A-E227-5E2398C239C1}"/>
              </a:ext>
            </a:extLst>
          </p:cNvPr>
          <p:cNvSpPr>
            <a:spLocks noGrp="1"/>
          </p:cNvSpPr>
          <p:nvPr>
            <p:ph idx="1"/>
          </p:nvPr>
        </p:nvSpPr>
        <p:spPr/>
        <p:txBody>
          <a:bodyPr vert="horz" lIns="91440" tIns="45720" rIns="91440" bIns="45720" rtlCol="0" anchor="t">
            <a:normAutofit fontScale="92500" lnSpcReduction="20000"/>
          </a:bodyPr>
          <a:lstStyle/>
          <a:p>
            <a:pPr>
              <a:buNone/>
            </a:pPr>
            <a:r>
              <a:rPr lang="en-US">
                <a:ea typeface="+mn-lt"/>
                <a:cs typeface="+mn-lt"/>
              </a:rPr>
              <a:t>• Website Visitors: No formula — Tracked via Google Analytics as total sessions.</a:t>
            </a:r>
          </a:p>
          <a:p>
            <a:pPr>
              <a:buNone/>
            </a:pPr>
            <a:r>
              <a:rPr lang="en-US">
                <a:ea typeface="+mn-lt"/>
                <a:cs typeface="+mn-lt"/>
              </a:rPr>
              <a:t>• Leads Generated: No formula — Count of leads captured via forms or CRM.</a:t>
            </a:r>
          </a:p>
          <a:p>
            <a:pPr>
              <a:buNone/>
            </a:pPr>
            <a:r>
              <a:rPr lang="en-US">
                <a:ea typeface="+mn-lt"/>
                <a:cs typeface="+mn-lt"/>
              </a:rPr>
              <a:t>• Conversion Rate (%): Conversion Rate = (Leads Generated / Website Visitors) * 100</a:t>
            </a:r>
          </a:p>
          <a:p>
            <a:pPr>
              <a:buNone/>
            </a:pPr>
            <a:r>
              <a:rPr lang="en-US">
                <a:ea typeface="+mn-lt"/>
                <a:cs typeface="+mn-lt"/>
              </a:rPr>
              <a:t>• Email Open Rate (%): Open Rate = (Emails Opened / Emails Sent) * 100</a:t>
            </a:r>
          </a:p>
          <a:p>
            <a:pPr>
              <a:buNone/>
            </a:pPr>
            <a:r>
              <a:rPr lang="en-US">
                <a:ea typeface="+mn-lt"/>
                <a:cs typeface="+mn-lt"/>
              </a:rPr>
              <a:t>• Click-Through Rate (CTR): CTR = (Ad Clicks / Ad Impressions) * 100</a:t>
            </a:r>
          </a:p>
          <a:p>
            <a:pPr>
              <a:buNone/>
            </a:pPr>
            <a:r>
              <a:rPr lang="en-US">
                <a:ea typeface="+mn-lt"/>
                <a:cs typeface="+mn-lt"/>
              </a:rPr>
              <a:t>• Cost per Lead (USD): Cost per Lead = Total Ad Spend / Leads Generated</a:t>
            </a:r>
          </a:p>
          <a:p>
            <a:pPr>
              <a:buNone/>
            </a:pPr>
            <a:r>
              <a:rPr lang="en-US">
                <a:ea typeface="+mn-lt"/>
                <a:cs typeface="+mn-lt"/>
              </a:rPr>
              <a:t>• Return on Ad Spend (ROAS): ROAS = Revenue from Ads / Total Ad Spend</a:t>
            </a:r>
          </a:p>
        </p:txBody>
      </p:sp>
    </p:spTree>
    <p:extLst>
      <p:ext uri="{BB962C8B-B14F-4D97-AF65-F5344CB8AC3E}">
        <p14:creationId xmlns:p14="http://schemas.microsoft.com/office/powerpoint/2010/main" val="30788544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EFE34F-890B-3D4A-8677-C1640CCBBD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66A24B6-CEDE-8D2F-0682-13D4E30C1C23}"/>
              </a:ext>
            </a:extLst>
          </p:cNvPr>
          <p:cNvSpPr>
            <a:spLocks noGrp="1"/>
          </p:cNvSpPr>
          <p:nvPr>
            <p:ph type="title"/>
          </p:nvPr>
        </p:nvSpPr>
        <p:spPr/>
        <p:txBody>
          <a:bodyPr>
            <a:normAutofit/>
          </a:bodyPr>
          <a:lstStyle/>
          <a:p>
            <a:r>
              <a:rPr lang="en-US">
                <a:ea typeface="+mj-lt"/>
                <a:cs typeface="+mj-lt"/>
              </a:rPr>
              <a:t>Tools for Optimization, Scaling, and Social Media Engagement</a:t>
            </a:r>
            <a:endParaRPr lang="en-US"/>
          </a:p>
        </p:txBody>
      </p:sp>
      <p:sp>
        <p:nvSpPr>
          <p:cNvPr id="3" name="Content Placeholder 2">
            <a:extLst>
              <a:ext uri="{FF2B5EF4-FFF2-40B4-BE49-F238E27FC236}">
                <a16:creationId xmlns:a16="http://schemas.microsoft.com/office/drawing/2014/main" id="{61452D7E-8A8D-531D-02EA-751B121D2294}"/>
              </a:ext>
            </a:extLst>
          </p:cNvPr>
          <p:cNvSpPr>
            <a:spLocks noGrp="1"/>
          </p:cNvSpPr>
          <p:nvPr>
            <p:ph idx="1"/>
          </p:nvPr>
        </p:nvSpPr>
        <p:spPr/>
        <p:txBody>
          <a:bodyPr vert="horz" lIns="91440" tIns="45720" rIns="91440" bIns="45720" rtlCol="0" anchor="t">
            <a:normAutofit fontScale="77500" lnSpcReduction="20000"/>
          </a:bodyPr>
          <a:lstStyle/>
          <a:p>
            <a:pPr>
              <a:buNone/>
            </a:pPr>
            <a:r>
              <a:rPr lang="en-US" b="1">
                <a:ea typeface="+mn-lt"/>
                <a:cs typeface="+mn-lt"/>
              </a:rPr>
              <a:t>Recommendations for Optimization &amp; Scaling</a:t>
            </a:r>
            <a:endParaRPr lang="en-US" b="1"/>
          </a:p>
          <a:p>
            <a:r>
              <a:rPr lang="en-US">
                <a:ea typeface="+mn-lt"/>
                <a:cs typeface="+mn-lt"/>
              </a:rPr>
              <a:t>A/B Testing: Google Optimize, Optimizely, VWO</a:t>
            </a:r>
            <a:endParaRPr lang="en-US"/>
          </a:p>
          <a:p>
            <a:r>
              <a:rPr lang="en-US">
                <a:ea typeface="+mn-lt"/>
                <a:cs typeface="+mn-lt"/>
              </a:rPr>
              <a:t>Ad Budget Reallocation: Google Ads, LinkedIn Campaign Manager, Meta Ads Manager</a:t>
            </a:r>
            <a:endParaRPr lang="en-US"/>
          </a:p>
          <a:p>
            <a:r>
              <a:rPr lang="en-US">
                <a:ea typeface="+mn-lt"/>
                <a:cs typeface="+mn-lt"/>
              </a:rPr>
              <a:t>SEO Improvements: SEMrush, </a:t>
            </a:r>
            <a:r>
              <a:rPr lang="en-US" err="1">
                <a:ea typeface="+mn-lt"/>
                <a:cs typeface="+mn-lt"/>
              </a:rPr>
              <a:t>Ahrefs</a:t>
            </a:r>
            <a:r>
              <a:rPr lang="en-US">
                <a:ea typeface="+mn-lt"/>
                <a:cs typeface="+mn-lt"/>
              </a:rPr>
              <a:t>, Google Search Console</a:t>
            </a:r>
            <a:endParaRPr lang="en-US"/>
          </a:p>
          <a:p>
            <a:r>
              <a:rPr lang="en-US">
                <a:ea typeface="+mn-lt"/>
                <a:cs typeface="+mn-lt"/>
              </a:rPr>
              <a:t>Content Strategy Enhancement: </a:t>
            </a:r>
            <a:r>
              <a:rPr lang="en-US" err="1">
                <a:ea typeface="+mn-lt"/>
                <a:cs typeface="+mn-lt"/>
              </a:rPr>
              <a:t>BuzzSumo</a:t>
            </a:r>
            <a:r>
              <a:rPr lang="en-US">
                <a:ea typeface="+mn-lt"/>
                <a:cs typeface="+mn-lt"/>
              </a:rPr>
              <a:t>, Grammarly, </a:t>
            </a:r>
            <a:r>
              <a:rPr lang="en-US" err="1">
                <a:ea typeface="+mn-lt"/>
                <a:cs typeface="+mn-lt"/>
              </a:rPr>
              <a:t>Clearscope</a:t>
            </a:r>
            <a:endParaRPr lang="en-US" err="1"/>
          </a:p>
          <a:p>
            <a:r>
              <a:rPr lang="en-US">
                <a:ea typeface="+mn-lt"/>
                <a:cs typeface="+mn-lt"/>
              </a:rPr>
              <a:t>Audience Refinement / Targeting: Meta Audience Insights, LinkedIn Ads Targeting, Google Analytics Audiences</a:t>
            </a:r>
            <a:endParaRPr lang="en-US"/>
          </a:p>
          <a:p>
            <a:r>
              <a:rPr lang="en-US">
                <a:ea typeface="+mn-lt"/>
                <a:cs typeface="+mn-lt"/>
              </a:rPr>
              <a:t>Retargeting Campaigns: Google Ads Remarketing, Facebook Pixel, AdRoll</a:t>
            </a:r>
            <a:endParaRPr lang="en-US"/>
          </a:p>
          <a:p>
            <a:r>
              <a:rPr lang="en-US">
                <a:ea typeface="+mn-lt"/>
                <a:cs typeface="+mn-lt"/>
              </a:rPr>
              <a:t>Email &amp; Ad Automation: HubSpot Marketing Hub, Mailchimp, </a:t>
            </a:r>
            <a:r>
              <a:rPr lang="en-US" err="1">
                <a:ea typeface="+mn-lt"/>
                <a:cs typeface="+mn-lt"/>
              </a:rPr>
              <a:t>ActiveCampaign</a:t>
            </a:r>
            <a:endParaRPr lang="en-US" err="1"/>
          </a:p>
          <a:p>
            <a:r>
              <a:rPr lang="en-US">
                <a:ea typeface="+mn-lt"/>
                <a:cs typeface="+mn-lt"/>
              </a:rPr>
              <a:t>Analytics &amp; Performance Tracking: Google Analytics 4 (GA4), Looker Studio, </a:t>
            </a:r>
            <a:r>
              <a:rPr lang="en-US" err="1">
                <a:ea typeface="+mn-lt"/>
                <a:cs typeface="+mn-lt"/>
              </a:rPr>
              <a:t>Mixpanel</a:t>
            </a:r>
            <a:endParaRPr lang="en-US" err="1"/>
          </a:p>
          <a:p>
            <a:r>
              <a:rPr lang="en-US">
                <a:ea typeface="+mn-lt"/>
                <a:cs typeface="+mn-lt"/>
              </a:rPr>
              <a:t>Lead Scoring / CRM: Zoho CRM, Salesforce, HubSpot CRM</a:t>
            </a:r>
            <a:endParaRPr lang="en-US"/>
          </a:p>
        </p:txBody>
      </p:sp>
    </p:spTree>
    <p:extLst>
      <p:ext uri="{BB962C8B-B14F-4D97-AF65-F5344CB8AC3E}">
        <p14:creationId xmlns:p14="http://schemas.microsoft.com/office/powerpoint/2010/main" val="287464512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9CE97B-BC57-4C5F-B285-FD35F06C3A9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EE63B4-9E71-ED01-EA23-F7308DBA5A73}"/>
              </a:ext>
            </a:extLst>
          </p:cNvPr>
          <p:cNvSpPr>
            <a:spLocks noGrp="1"/>
          </p:cNvSpPr>
          <p:nvPr>
            <p:ph type="title"/>
          </p:nvPr>
        </p:nvSpPr>
        <p:spPr/>
        <p:txBody>
          <a:bodyPr>
            <a:normAutofit/>
          </a:bodyPr>
          <a:lstStyle/>
          <a:p>
            <a:r>
              <a:rPr lang="en-US">
                <a:ea typeface="+mj-lt"/>
                <a:cs typeface="+mj-lt"/>
              </a:rPr>
              <a:t>Tools for Optimization, Scaling, and Social Media Engagement</a:t>
            </a:r>
            <a:endParaRPr lang="en-US"/>
          </a:p>
        </p:txBody>
      </p:sp>
      <p:sp>
        <p:nvSpPr>
          <p:cNvPr id="3" name="Content Placeholder 2">
            <a:extLst>
              <a:ext uri="{FF2B5EF4-FFF2-40B4-BE49-F238E27FC236}">
                <a16:creationId xmlns:a16="http://schemas.microsoft.com/office/drawing/2014/main" id="{9893A85C-AA18-0404-5B84-D5A1B42CB279}"/>
              </a:ext>
            </a:extLst>
          </p:cNvPr>
          <p:cNvSpPr>
            <a:spLocks noGrp="1"/>
          </p:cNvSpPr>
          <p:nvPr>
            <p:ph idx="1"/>
          </p:nvPr>
        </p:nvSpPr>
        <p:spPr/>
        <p:txBody>
          <a:bodyPr vert="horz" lIns="91440" tIns="45720" rIns="91440" bIns="45720" rtlCol="0" anchor="t">
            <a:normAutofit fontScale="77500" lnSpcReduction="20000"/>
          </a:bodyPr>
          <a:lstStyle/>
          <a:p>
            <a:pPr>
              <a:buNone/>
            </a:pPr>
            <a:r>
              <a:rPr lang="en-US" b="1">
                <a:ea typeface="+mn-lt"/>
                <a:cs typeface="+mn-lt"/>
              </a:rPr>
              <a:t>Top Tools for Social Media Engagement</a:t>
            </a:r>
            <a:endParaRPr lang="en-US" b="1"/>
          </a:p>
          <a:p>
            <a:pPr>
              <a:buNone/>
            </a:pPr>
            <a:r>
              <a:rPr lang="en-US">
                <a:ea typeface="+mn-lt"/>
                <a:cs typeface="+mn-lt"/>
              </a:rPr>
              <a:t>Hootsuite:</a:t>
            </a:r>
          </a:p>
          <a:p>
            <a:r>
              <a:rPr lang="en-US">
                <a:ea typeface="+mn-lt"/>
                <a:cs typeface="+mn-lt"/>
              </a:rPr>
              <a:t>Why It's Great: Schedule posts, monitor engagement, and respond across multiple platforms.</a:t>
            </a:r>
            <a:endParaRPr lang="en-US"/>
          </a:p>
          <a:p>
            <a:r>
              <a:rPr lang="en-US">
                <a:ea typeface="+mn-lt"/>
                <a:cs typeface="+mn-lt"/>
              </a:rPr>
              <a:t>Use Case Fit: Best for managing LinkedIn, Instagram, and Twitter in one place.</a:t>
            </a:r>
            <a:endParaRPr lang="en-US"/>
          </a:p>
          <a:p>
            <a:pPr>
              <a:buNone/>
            </a:pPr>
            <a:r>
              <a:rPr lang="en-US">
                <a:ea typeface="+mn-lt"/>
                <a:cs typeface="+mn-lt"/>
              </a:rPr>
              <a:t>Buffer:</a:t>
            </a:r>
          </a:p>
          <a:p>
            <a:r>
              <a:rPr lang="en-US">
                <a:ea typeface="+mn-lt"/>
                <a:cs typeface="+mn-lt"/>
              </a:rPr>
              <a:t>Why It's Great: Easy post scheduling, analytics, and collaboration features.</a:t>
            </a:r>
            <a:endParaRPr lang="en-US"/>
          </a:p>
          <a:p>
            <a:r>
              <a:rPr lang="en-US">
                <a:ea typeface="+mn-lt"/>
                <a:cs typeface="+mn-lt"/>
              </a:rPr>
              <a:t>Use Case Fit: Ideal for analyzing B2B content performance with a lean team.</a:t>
            </a:r>
            <a:endParaRPr lang="en-US"/>
          </a:p>
          <a:p>
            <a:pPr>
              <a:buNone/>
            </a:pPr>
            <a:r>
              <a:rPr lang="en-US">
                <a:ea typeface="+mn-lt"/>
                <a:cs typeface="+mn-lt"/>
              </a:rPr>
              <a:t>Sprout Social:</a:t>
            </a:r>
          </a:p>
          <a:p>
            <a:r>
              <a:rPr lang="en-US">
                <a:ea typeface="+mn-lt"/>
                <a:cs typeface="+mn-lt"/>
              </a:rPr>
              <a:t>Why It's Great: Advanced analytics, smart inbox for all DMs, and audience insights.</a:t>
            </a:r>
            <a:endParaRPr lang="en-US"/>
          </a:p>
          <a:p>
            <a:r>
              <a:rPr lang="en-US">
                <a:ea typeface="+mn-lt"/>
                <a:cs typeface="+mn-lt"/>
              </a:rPr>
              <a:t>Use Case Fit: Great for tracking engagement and making data-driven decisions.</a:t>
            </a:r>
            <a:endParaRPr lang="en-US"/>
          </a:p>
        </p:txBody>
      </p:sp>
    </p:spTree>
    <p:extLst>
      <p:ext uri="{BB962C8B-B14F-4D97-AF65-F5344CB8AC3E}">
        <p14:creationId xmlns:p14="http://schemas.microsoft.com/office/powerpoint/2010/main" val="300615946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9BA25-8F44-A205-B248-AAB7169D6EF3}"/>
              </a:ext>
            </a:extLst>
          </p:cNvPr>
          <p:cNvSpPr>
            <a:spLocks noGrp="1"/>
          </p:cNvSpPr>
          <p:nvPr>
            <p:ph type="title"/>
          </p:nvPr>
        </p:nvSpPr>
        <p:spPr/>
        <p:txBody>
          <a:bodyPr/>
          <a:lstStyle/>
          <a:p>
            <a:r>
              <a:rPr lang="en-US"/>
              <a:t>LinkedIn Performance Metrics (Jun to Dec)</a:t>
            </a:r>
          </a:p>
        </p:txBody>
      </p:sp>
      <p:graphicFrame>
        <p:nvGraphicFramePr>
          <p:cNvPr id="8" name="Content Placeholder 7">
            <a:extLst>
              <a:ext uri="{FF2B5EF4-FFF2-40B4-BE49-F238E27FC236}">
                <a16:creationId xmlns:a16="http://schemas.microsoft.com/office/drawing/2014/main" id="{28C7C072-B1C4-210D-5853-7E2E8BD6E671}"/>
              </a:ext>
            </a:extLst>
          </p:cNvPr>
          <p:cNvGraphicFramePr>
            <a:graphicFrameLocks noGrp="1"/>
          </p:cNvGraphicFramePr>
          <p:nvPr>
            <p:ph idx="1"/>
            <p:extLst>
              <p:ext uri="{D42A27DB-BD31-4B8C-83A1-F6EECF244321}">
                <p14:modId xmlns:p14="http://schemas.microsoft.com/office/powerpoint/2010/main" val="1000279464"/>
              </p:ext>
            </p:extLst>
          </p:nvPr>
        </p:nvGraphicFramePr>
        <p:xfrm>
          <a:off x="838200" y="2341096"/>
          <a:ext cx="10515600" cy="2194560"/>
        </p:xfrm>
        <a:graphic>
          <a:graphicData uri="http://schemas.openxmlformats.org/drawingml/2006/table">
            <a:tbl>
              <a:tblPr firstRow="1" firstCol="1" bandRow="1">
                <a:tableStyleId>{5C22544A-7EE6-4342-B048-85BDC9FD1C3A}</a:tableStyleId>
              </a:tblPr>
              <a:tblGrid>
                <a:gridCol w="2628900">
                  <a:extLst>
                    <a:ext uri="{9D8B030D-6E8A-4147-A177-3AD203B41FA5}">
                      <a16:colId xmlns:a16="http://schemas.microsoft.com/office/drawing/2014/main" val="1094153506"/>
                    </a:ext>
                  </a:extLst>
                </a:gridCol>
                <a:gridCol w="2628900">
                  <a:extLst>
                    <a:ext uri="{9D8B030D-6E8A-4147-A177-3AD203B41FA5}">
                      <a16:colId xmlns:a16="http://schemas.microsoft.com/office/drawing/2014/main" val="876462992"/>
                    </a:ext>
                  </a:extLst>
                </a:gridCol>
                <a:gridCol w="2628900">
                  <a:extLst>
                    <a:ext uri="{9D8B030D-6E8A-4147-A177-3AD203B41FA5}">
                      <a16:colId xmlns:a16="http://schemas.microsoft.com/office/drawing/2014/main" val="1828423292"/>
                    </a:ext>
                  </a:extLst>
                </a:gridCol>
                <a:gridCol w="2628900">
                  <a:extLst>
                    <a:ext uri="{9D8B030D-6E8A-4147-A177-3AD203B41FA5}">
                      <a16:colId xmlns:a16="http://schemas.microsoft.com/office/drawing/2014/main" val="2452057133"/>
                    </a:ext>
                  </a:extLst>
                </a:gridCol>
              </a:tblGrid>
              <a:tr h="0">
                <a:tc>
                  <a:txBody>
                    <a:bodyPr/>
                    <a:lstStyle/>
                    <a:p>
                      <a:pPr>
                        <a:buNone/>
                      </a:pPr>
                      <a:r>
                        <a:rPr lang="en-US">
                          <a:solidFill>
                            <a:schemeClr val="tx1"/>
                          </a:solidFill>
                          <a:effectLst/>
                        </a:rPr>
                        <a:t>Month</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LinkedIn Impressions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LinkedIn Clicks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LinkedIn CTR (%)</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856926967"/>
                  </a:ext>
                </a:extLst>
              </a:tr>
              <a:tr h="0">
                <a:tc>
                  <a:txBody>
                    <a:bodyPr/>
                    <a:lstStyle/>
                    <a:p>
                      <a:pPr>
                        <a:buNone/>
                      </a:pPr>
                      <a:r>
                        <a:rPr lang="en-US">
                          <a:solidFill>
                            <a:schemeClr val="tx1"/>
                          </a:solidFill>
                          <a:effectLst/>
                        </a:rPr>
                        <a:t>June</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2300</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75</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3.26%</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95207073"/>
                  </a:ext>
                </a:extLst>
              </a:tr>
              <a:tr h="0">
                <a:tc>
                  <a:txBody>
                    <a:bodyPr/>
                    <a:lstStyle/>
                    <a:p>
                      <a:pPr>
                        <a:buNone/>
                      </a:pPr>
                      <a:r>
                        <a:rPr lang="en-US">
                          <a:solidFill>
                            <a:schemeClr val="tx1"/>
                          </a:solidFill>
                          <a:effectLst/>
                        </a:rPr>
                        <a:t>July</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2800</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100</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3.57%</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02007163"/>
                  </a:ext>
                </a:extLst>
              </a:tr>
              <a:tr h="0">
                <a:tc>
                  <a:txBody>
                    <a:bodyPr/>
                    <a:lstStyle/>
                    <a:p>
                      <a:pPr>
                        <a:buNone/>
                      </a:pPr>
                      <a:r>
                        <a:rPr lang="en-US">
                          <a:solidFill>
                            <a:schemeClr val="tx1"/>
                          </a:solidFill>
                          <a:effectLst/>
                        </a:rPr>
                        <a:t>August</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3200</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125</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3.91%</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361371992"/>
                  </a:ext>
                </a:extLst>
              </a:tr>
              <a:tr h="0">
                <a:tc>
                  <a:txBody>
                    <a:bodyPr/>
                    <a:lstStyle/>
                    <a:p>
                      <a:pPr>
                        <a:buNone/>
                      </a:pPr>
                      <a:r>
                        <a:rPr lang="en-US">
                          <a:solidFill>
                            <a:schemeClr val="tx1"/>
                          </a:solidFill>
                          <a:effectLst/>
                        </a:rPr>
                        <a:t>September</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3700</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150</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4.05%</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416858219"/>
                  </a:ext>
                </a:extLst>
              </a:tr>
              <a:tr h="0">
                <a:tc>
                  <a:txBody>
                    <a:bodyPr/>
                    <a:lstStyle/>
                    <a:p>
                      <a:pPr>
                        <a:buNone/>
                      </a:pPr>
                      <a:r>
                        <a:rPr lang="en-US">
                          <a:solidFill>
                            <a:schemeClr val="tx1"/>
                          </a:solidFill>
                          <a:effectLst/>
                        </a:rPr>
                        <a:t>October</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4000</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175</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4.38%</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881617850"/>
                  </a:ext>
                </a:extLst>
              </a:tr>
              <a:tr h="0">
                <a:tc>
                  <a:txBody>
                    <a:bodyPr/>
                    <a:lstStyle/>
                    <a:p>
                      <a:pPr>
                        <a:buNone/>
                      </a:pPr>
                      <a:r>
                        <a:rPr lang="en-US">
                          <a:solidFill>
                            <a:schemeClr val="tx1"/>
                          </a:solidFill>
                          <a:effectLst/>
                        </a:rPr>
                        <a:t>November</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4500</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200</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4.44%</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630839639"/>
                  </a:ext>
                </a:extLst>
              </a:tr>
              <a:tr h="0">
                <a:tc>
                  <a:txBody>
                    <a:bodyPr/>
                    <a:lstStyle/>
                    <a:p>
                      <a:pPr>
                        <a:buNone/>
                      </a:pPr>
                      <a:r>
                        <a:rPr lang="en-US">
                          <a:solidFill>
                            <a:schemeClr val="tx1"/>
                          </a:solidFill>
                          <a:effectLst/>
                        </a:rPr>
                        <a:t>December</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5000</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230</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buNone/>
                      </a:pPr>
                      <a:r>
                        <a:rPr lang="en-US">
                          <a:solidFill>
                            <a:schemeClr val="tx1"/>
                          </a:solidFill>
                          <a:effectLst/>
                        </a:rPr>
                        <a:t>4.60%</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42259479"/>
                  </a:ext>
                </a:extLst>
              </a:tr>
            </a:tbl>
          </a:graphicData>
        </a:graphic>
      </p:graphicFrame>
    </p:spTree>
    <p:extLst>
      <p:ext uri="{BB962C8B-B14F-4D97-AF65-F5344CB8AC3E}">
        <p14:creationId xmlns:p14="http://schemas.microsoft.com/office/powerpoint/2010/main" val="1105417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22012-0FD3-AB56-EA9A-BF00CD378CD1}"/>
              </a:ext>
            </a:extLst>
          </p:cNvPr>
          <p:cNvSpPr>
            <a:spLocks noGrp="1"/>
          </p:cNvSpPr>
          <p:nvPr>
            <p:ph type="title"/>
          </p:nvPr>
        </p:nvSpPr>
        <p:spPr/>
        <p:txBody>
          <a:bodyPr/>
          <a:lstStyle/>
          <a:p>
            <a:r>
              <a:rPr lang="en-US">
                <a:ea typeface="+mj-lt"/>
                <a:cs typeface="+mj-lt"/>
              </a:rPr>
              <a:t>2. Competitor Analysis (SWOT)</a:t>
            </a:r>
          </a:p>
        </p:txBody>
      </p:sp>
      <p:sp>
        <p:nvSpPr>
          <p:cNvPr id="3" name="Content Placeholder 2">
            <a:extLst>
              <a:ext uri="{FF2B5EF4-FFF2-40B4-BE49-F238E27FC236}">
                <a16:creationId xmlns:a16="http://schemas.microsoft.com/office/drawing/2014/main" id="{3456990A-2483-7750-A9F7-672B524596C4}"/>
              </a:ext>
            </a:extLst>
          </p:cNvPr>
          <p:cNvSpPr>
            <a:spLocks noGrp="1"/>
          </p:cNvSpPr>
          <p:nvPr>
            <p:ph idx="1"/>
          </p:nvPr>
        </p:nvSpPr>
        <p:spPr/>
        <p:txBody>
          <a:bodyPr vert="horz" lIns="91440" tIns="45720" rIns="91440" bIns="45720" rtlCol="0" anchor="t">
            <a:normAutofit fontScale="85000" lnSpcReduction="20000"/>
          </a:bodyPr>
          <a:lstStyle/>
          <a:p>
            <a:pPr marL="0" indent="0">
              <a:buNone/>
            </a:pPr>
            <a:r>
              <a:rPr lang="en-US" b="1"/>
              <a:t>Small Business Competitors</a:t>
            </a:r>
          </a:p>
          <a:p>
            <a:r>
              <a:rPr lang="en-US" err="1"/>
              <a:t>TechNova</a:t>
            </a:r>
            <a:r>
              <a:rPr lang="en-US"/>
              <a:t> Solutions (IT Consulting &amp; Staffing) </a:t>
            </a:r>
            <a:r>
              <a:rPr lang="en-US">
                <a:ea typeface="+mn-lt"/>
                <a:cs typeface="+mn-lt"/>
              </a:rPr>
              <a:t>(</a:t>
            </a:r>
            <a:r>
              <a:rPr lang="en-US" err="1">
                <a:ea typeface="+mn-lt"/>
                <a:cs typeface="+mn-lt"/>
              </a:rPr>
              <a:t>Owler</a:t>
            </a:r>
            <a:r>
              <a:rPr lang="en-US">
                <a:ea typeface="+mn-lt"/>
                <a:cs typeface="+mn-lt"/>
              </a:rPr>
              <a:t>, 2023).</a:t>
            </a:r>
          </a:p>
          <a:p>
            <a:r>
              <a:rPr lang="en-US" err="1"/>
              <a:t>HireTech</a:t>
            </a:r>
            <a:r>
              <a:rPr lang="en-US"/>
              <a:t> Hub (Technology Staffing) </a:t>
            </a:r>
            <a:r>
              <a:rPr lang="en-US">
                <a:ea typeface="+mn-lt"/>
                <a:cs typeface="+mn-lt"/>
              </a:rPr>
              <a:t>(ZoomInfo, 2023).</a:t>
            </a:r>
          </a:p>
          <a:p>
            <a:r>
              <a:rPr lang="en-US" err="1"/>
              <a:t>TaskFlow</a:t>
            </a:r>
            <a:r>
              <a:rPr lang="en-US"/>
              <a:t> Apps (Technology Products - Project Management) (G2, 2023).</a:t>
            </a:r>
          </a:p>
          <a:p>
            <a:r>
              <a:rPr lang="en-US"/>
              <a:t>SMS Connect Pro (SMS Marketing Solutions) </a:t>
            </a:r>
            <a:r>
              <a:rPr lang="en-US">
                <a:ea typeface="+mn-lt"/>
                <a:cs typeface="+mn-lt"/>
              </a:rPr>
              <a:t>(Clutch, 2023).</a:t>
            </a:r>
            <a:endParaRPr lang="en-US"/>
          </a:p>
          <a:p>
            <a:endParaRPr lang="en-US"/>
          </a:p>
          <a:p>
            <a:pPr marL="0" indent="0">
              <a:buNone/>
            </a:pPr>
            <a:r>
              <a:rPr lang="en-US" b="1"/>
              <a:t>Revenue Insights</a:t>
            </a:r>
          </a:p>
          <a:p>
            <a:r>
              <a:rPr lang="en-US" err="1"/>
              <a:t>TechNova</a:t>
            </a:r>
            <a:r>
              <a:rPr lang="en-US"/>
              <a:t> Solutions (2023): Estimated $5-10 million (</a:t>
            </a:r>
            <a:r>
              <a:rPr lang="en-US" err="1"/>
              <a:t>Owler</a:t>
            </a:r>
            <a:r>
              <a:rPr lang="en-US"/>
              <a:t>, 2023).</a:t>
            </a:r>
          </a:p>
          <a:p>
            <a:r>
              <a:rPr lang="en-US" err="1"/>
              <a:t>HireTech</a:t>
            </a:r>
            <a:r>
              <a:rPr lang="en-US"/>
              <a:t> Hub (2023): Estimated $3-8 million (ZoomInfo, 2023).</a:t>
            </a:r>
          </a:p>
          <a:p>
            <a:r>
              <a:rPr lang="en-US" err="1"/>
              <a:t>TaskFlow</a:t>
            </a:r>
            <a:r>
              <a:rPr lang="en-US"/>
              <a:t> Apps (2023): Estimated $2-6 million (G2, 2023).</a:t>
            </a:r>
          </a:p>
          <a:p>
            <a:r>
              <a:rPr lang="en-US"/>
              <a:t>SMS Connect Pro (2023): Estimated $1-5 million (Clutch, 2023).</a:t>
            </a:r>
          </a:p>
          <a:p>
            <a:endParaRPr lang="en-US"/>
          </a:p>
        </p:txBody>
      </p:sp>
      <p:pic>
        <p:nvPicPr>
          <p:cNvPr id="5" name="Picture 4">
            <a:extLst>
              <a:ext uri="{FF2B5EF4-FFF2-40B4-BE49-F238E27FC236}">
                <a16:creationId xmlns:a16="http://schemas.microsoft.com/office/drawing/2014/main" id="{21CDE657-BCA0-5574-ACC3-DAE166A8D11C}"/>
              </a:ext>
            </a:extLst>
          </p:cNvPr>
          <p:cNvPicPr>
            <a:picLocks noChangeAspect="1"/>
          </p:cNvPicPr>
          <p:nvPr/>
        </p:nvPicPr>
        <p:blipFill>
          <a:blip r:embed="rId2"/>
          <a:stretch>
            <a:fillRect/>
          </a:stretch>
        </p:blipFill>
        <p:spPr>
          <a:xfrm>
            <a:off x="11062727" y="5323"/>
            <a:ext cx="1126752" cy="1255620"/>
          </a:xfrm>
          <a:prstGeom prst="rect">
            <a:avLst/>
          </a:prstGeom>
        </p:spPr>
      </p:pic>
    </p:spTree>
    <p:extLst>
      <p:ext uri="{BB962C8B-B14F-4D97-AF65-F5344CB8AC3E}">
        <p14:creationId xmlns:p14="http://schemas.microsoft.com/office/powerpoint/2010/main" val="216073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9940C08D-4EA2-CCAA-906B-58B967CD6C11}"/>
              </a:ext>
            </a:extLst>
          </p:cNvPr>
          <p:cNvGraphicFramePr>
            <a:graphicFrameLocks noGrp="1"/>
          </p:cNvGraphicFramePr>
          <p:nvPr>
            <p:ph idx="1"/>
            <p:extLst>
              <p:ext uri="{D42A27DB-BD31-4B8C-83A1-F6EECF244321}">
                <p14:modId xmlns:p14="http://schemas.microsoft.com/office/powerpoint/2010/main" val="868397313"/>
              </p:ext>
            </p:extLst>
          </p:nvPr>
        </p:nvGraphicFramePr>
        <p:xfrm>
          <a:off x="840441" y="2386852"/>
          <a:ext cx="10515600" cy="4208649"/>
        </p:xfrm>
        <a:graphic>
          <a:graphicData uri="http://schemas.openxmlformats.org/drawingml/2006/table">
            <a:tbl>
              <a:tblPr bandRow="1">
                <a:tableStyleId>{5C22544A-7EE6-4342-B048-85BDC9FD1C3A}</a:tableStyleId>
              </a:tblPr>
              <a:tblGrid>
                <a:gridCol w="2103120">
                  <a:extLst>
                    <a:ext uri="{9D8B030D-6E8A-4147-A177-3AD203B41FA5}">
                      <a16:colId xmlns:a16="http://schemas.microsoft.com/office/drawing/2014/main" val="376259535"/>
                    </a:ext>
                  </a:extLst>
                </a:gridCol>
                <a:gridCol w="2103120">
                  <a:extLst>
                    <a:ext uri="{9D8B030D-6E8A-4147-A177-3AD203B41FA5}">
                      <a16:colId xmlns:a16="http://schemas.microsoft.com/office/drawing/2014/main" val="775430509"/>
                    </a:ext>
                  </a:extLst>
                </a:gridCol>
                <a:gridCol w="2103120">
                  <a:extLst>
                    <a:ext uri="{9D8B030D-6E8A-4147-A177-3AD203B41FA5}">
                      <a16:colId xmlns:a16="http://schemas.microsoft.com/office/drawing/2014/main" val="2420430951"/>
                    </a:ext>
                  </a:extLst>
                </a:gridCol>
                <a:gridCol w="2103120">
                  <a:extLst>
                    <a:ext uri="{9D8B030D-6E8A-4147-A177-3AD203B41FA5}">
                      <a16:colId xmlns:a16="http://schemas.microsoft.com/office/drawing/2014/main" val="1619631313"/>
                    </a:ext>
                  </a:extLst>
                </a:gridCol>
                <a:gridCol w="2103120">
                  <a:extLst>
                    <a:ext uri="{9D8B030D-6E8A-4147-A177-3AD203B41FA5}">
                      <a16:colId xmlns:a16="http://schemas.microsoft.com/office/drawing/2014/main" val="3542297327"/>
                    </a:ext>
                  </a:extLst>
                </a:gridCol>
              </a:tblGrid>
              <a:tr h="347425">
                <a:tc>
                  <a:txBody>
                    <a:bodyPr/>
                    <a:lstStyle/>
                    <a:p>
                      <a:pPr algn="l" rtl="0" fontAlgn="base">
                        <a:lnSpc>
                          <a:spcPts val="1500"/>
                        </a:lnSpc>
                      </a:pPr>
                      <a:r>
                        <a:rPr lang="en-US" sz="1800" b="1" i="0">
                          <a:solidFill>
                            <a:srgbClr val="000000"/>
                          </a:solidFill>
                          <a:effectLst/>
                          <a:latin typeface="Aptos"/>
                        </a:rPr>
                        <a:t>Factor</a:t>
                      </a:r>
                      <a:endParaRPr lang="en-US" b="1" i="0">
                        <a:solidFill>
                          <a:srgbClr val="000000"/>
                        </a:solidFill>
                        <a:effectLst/>
                        <a:latin typeface="Aptos"/>
                      </a:endParaRPr>
                    </a:p>
                  </a:txBody>
                  <a:tcPr marL="64008" marR="64008" marT="32004" marB="32004"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base">
                        <a:lnSpc>
                          <a:spcPts val="1500"/>
                        </a:lnSpc>
                      </a:pPr>
                      <a:r>
                        <a:rPr lang="en-US" sz="1800" b="1" i="0">
                          <a:solidFill>
                            <a:srgbClr val="000000"/>
                          </a:solidFill>
                          <a:effectLst/>
                          <a:latin typeface="Aptos"/>
                        </a:rPr>
                        <a:t>Strengths</a:t>
                      </a:r>
                      <a:endParaRPr lang="en-US" b="1" i="0">
                        <a:solidFill>
                          <a:srgbClr val="000000"/>
                        </a:solidFill>
                        <a:effectLst/>
                        <a:latin typeface="Aptos"/>
                      </a:endParaRPr>
                    </a:p>
                  </a:txBody>
                  <a:tcPr marL="64008" marR="64008" marT="32004" marB="32004"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base">
                        <a:lnSpc>
                          <a:spcPts val="1500"/>
                        </a:lnSpc>
                      </a:pPr>
                      <a:r>
                        <a:rPr lang="en-US" sz="1800" b="1" i="0">
                          <a:solidFill>
                            <a:srgbClr val="000000"/>
                          </a:solidFill>
                          <a:effectLst/>
                          <a:latin typeface="Aptos"/>
                        </a:rPr>
                        <a:t>Weaknesses</a:t>
                      </a:r>
                      <a:endParaRPr lang="en-US" b="1" i="0">
                        <a:solidFill>
                          <a:srgbClr val="000000"/>
                        </a:solidFill>
                        <a:effectLst/>
                        <a:latin typeface="Aptos"/>
                      </a:endParaRPr>
                    </a:p>
                  </a:txBody>
                  <a:tcPr marL="64008" marR="64008" marT="32004" marB="32004"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base">
                        <a:lnSpc>
                          <a:spcPts val="1500"/>
                        </a:lnSpc>
                      </a:pPr>
                      <a:r>
                        <a:rPr lang="en-US" sz="1800" b="1" i="0">
                          <a:solidFill>
                            <a:srgbClr val="000000"/>
                          </a:solidFill>
                          <a:effectLst/>
                          <a:latin typeface="Aptos"/>
                        </a:rPr>
                        <a:t>Opportunities</a:t>
                      </a:r>
                      <a:endParaRPr lang="en-US" b="1" i="0">
                        <a:solidFill>
                          <a:srgbClr val="000000"/>
                        </a:solidFill>
                        <a:effectLst/>
                        <a:latin typeface="Aptos"/>
                      </a:endParaRPr>
                    </a:p>
                  </a:txBody>
                  <a:tcPr marL="64008" marR="64008" marT="32004" marB="32004"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base">
                        <a:lnSpc>
                          <a:spcPts val="1500"/>
                        </a:lnSpc>
                      </a:pPr>
                      <a:r>
                        <a:rPr lang="en-US" sz="1800" b="1" i="0">
                          <a:solidFill>
                            <a:srgbClr val="000000"/>
                          </a:solidFill>
                          <a:effectLst/>
                          <a:latin typeface="Aptos"/>
                        </a:rPr>
                        <a:t>Threats</a:t>
                      </a:r>
                      <a:endParaRPr lang="en-US" b="1" i="0">
                        <a:solidFill>
                          <a:srgbClr val="000000"/>
                        </a:solidFill>
                        <a:effectLst/>
                        <a:latin typeface="Aptos"/>
                      </a:endParaRPr>
                    </a:p>
                  </a:txBody>
                  <a:tcPr marL="64008" marR="64008" marT="32004" marB="32004"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15918950"/>
                  </a:ext>
                </a:extLst>
              </a:tr>
              <a:tr h="860290">
                <a:tc>
                  <a:txBody>
                    <a:bodyPr/>
                    <a:lstStyle/>
                    <a:p>
                      <a:pPr algn="l" rtl="0" fontAlgn="base">
                        <a:lnSpc>
                          <a:spcPts val="1500"/>
                        </a:lnSpc>
                      </a:pPr>
                      <a:r>
                        <a:rPr lang="en-US" sz="1800" b="1" i="1" err="1">
                          <a:solidFill>
                            <a:srgbClr val="000000"/>
                          </a:solidFill>
                          <a:effectLst/>
                          <a:latin typeface="Aptos"/>
                        </a:rPr>
                        <a:t>TechNova</a:t>
                      </a:r>
                      <a:r>
                        <a:rPr lang="en-US" sz="1800" b="1" i="1">
                          <a:solidFill>
                            <a:srgbClr val="000000"/>
                          </a:solidFill>
                          <a:effectLst/>
                          <a:latin typeface="Aptos"/>
                        </a:rPr>
                        <a:t> Solutions</a:t>
                      </a:r>
                      <a:endParaRPr lang="en-US" b="1" i="1">
                        <a:solidFill>
                          <a:srgbClr val="000000"/>
                        </a:solidFill>
                        <a:effectLst/>
                        <a:latin typeface="Aptos"/>
                      </a:endParaRPr>
                    </a:p>
                  </a:txBody>
                  <a:tcPr marL="64008" marR="64008" marT="32004" marB="32004"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l" rtl="0" fontAlgn="base">
                        <a:lnSpc>
                          <a:spcPts val="1500"/>
                        </a:lnSpc>
                      </a:pPr>
                      <a:r>
                        <a:rPr lang="en-US" sz="1800" b="0" i="0">
                          <a:solidFill>
                            <a:srgbClr val="000000"/>
                          </a:solidFill>
                          <a:effectLst/>
                          <a:latin typeface="Aptos"/>
                        </a:rPr>
                        <a:t>Personalized service, niche expertise</a:t>
                      </a:r>
                      <a:endParaRPr lang="en-US" b="0" i="0">
                        <a:solidFill>
                          <a:srgbClr val="000000"/>
                        </a:solidFill>
                        <a:effectLst/>
                        <a:latin typeface="Aptos"/>
                      </a:endParaRPr>
                    </a:p>
                  </a:txBody>
                  <a:tcPr marL="64008" marR="64008" marT="32004" marB="32004"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l" rtl="0" fontAlgn="base">
                        <a:lnSpc>
                          <a:spcPts val="1500"/>
                        </a:lnSpc>
                      </a:pPr>
                      <a:r>
                        <a:rPr lang="en-US" sz="1800" b="0" i="0">
                          <a:solidFill>
                            <a:srgbClr val="000000"/>
                          </a:solidFill>
                          <a:effectLst/>
                          <a:latin typeface="Aptos"/>
                        </a:rPr>
                        <a:t>Limited brand recognition</a:t>
                      </a:r>
                      <a:endParaRPr lang="en-US" b="0" i="0">
                        <a:solidFill>
                          <a:srgbClr val="000000"/>
                        </a:solidFill>
                        <a:effectLst/>
                        <a:latin typeface="Aptos"/>
                      </a:endParaRPr>
                    </a:p>
                  </a:txBody>
                  <a:tcPr marL="64008" marR="64008" marT="32004" marB="32004"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l" rtl="0" fontAlgn="base">
                        <a:lnSpc>
                          <a:spcPts val="1500"/>
                        </a:lnSpc>
                      </a:pPr>
                      <a:r>
                        <a:rPr lang="en-US" sz="1800" b="0" i="0">
                          <a:solidFill>
                            <a:srgbClr val="000000"/>
                          </a:solidFill>
                          <a:effectLst/>
                          <a:latin typeface="Aptos"/>
                        </a:rPr>
                        <a:t>Growing demand for specialized IT consulting</a:t>
                      </a:r>
                      <a:endParaRPr lang="en-US" b="0" i="0">
                        <a:solidFill>
                          <a:srgbClr val="000000"/>
                        </a:solidFill>
                        <a:effectLst/>
                        <a:latin typeface="Aptos"/>
                      </a:endParaRPr>
                    </a:p>
                  </a:txBody>
                  <a:tcPr marL="64008" marR="64008" marT="32004" marB="32004"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l" rtl="0" fontAlgn="base">
                        <a:lnSpc>
                          <a:spcPts val="1500"/>
                        </a:lnSpc>
                      </a:pPr>
                      <a:r>
                        <a:rPr lang="en-US" sz="1800" b="0" i="0">
                          <a:solidFill>
                            <a:srgbClr val="000000"/>
                          </a:solidFill>
                          <a:effectLst/>
                          <a:latin typeface="Aptos"/>
                        </a:rPr>
                        <a:t>Larger firms offering competitive pricing (ZoomInfo, 2023) </a:t>
                      </a:r>
                      <a:endParaRPr lang="en-US" b="0" i="0">
                        <a:solidFill>
                          <a:srgbClr val="000000"/>
                        </a:solidFill>
                        <a:effectLst/>
                        <a:latin typeface="Aptos"/>
                      </a:endParaRPr>
                    </a:p>
                  </a:txBody>
                  <a:tcPr marL="64008" marR="64008" marT="32004" marB="32004"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extLst>
                  <a:ext uri="{0D108BD9-81ED-4DB2-BD59-A6C34878D82A}">
                    <a16:rowId xmlns:a16="http://schemas.microsoft.com/office/drawing/2014/main" val="2937613799"/>
                  </a:ext>
                </a:extLst>
              </a:tr>
              <a:tr h="1108451">
                <a:tc>
                  <a:txBody>
                    <a:bodyPr/>
                    <a:lstStyle/>
                    <a:p>
                      <a:pPr algn="l" rtl="0" fontAlgn="base">
                        <a:lnSpc>
                          <a:spcPts val="1500"/>
                        </a:lnSpc>
                      </a:pPr>
                      <a:r>
                        <a:rPr lang="en-US" sz="1800" b="1" i="1" err="1">
                          <a:solidFill>
                            <a:srgbClr val="000000"/>
                          </a:solidFill>
                          <a:effectLst/>
                          <a:latin typeface="Aptos"/>
                        </a:rPr>
                        <a:t>HireTech</a:t>
                      </a:r>
                      <a:r>
                        <a:rPr lang="en-US" sz="1800" b="1" i="1">
                          <a:solidFill>
                            <a:srgbClr val="000000"/>
                          </a:solidFill>
                          <a:effectLst/>
                          <a:latin typeface="Aptos"/>
                        </a:rPr>
                        <a:t> Hub</a:t>
                      </a:r>
                      <a:endParaRPr lang="en-US" b="1" i="1">
                        <a:solidFill>
                          <a:srgbClr val="000000"/>
                        </a:solidFill>
                        <a:effectLst/>
                        <a:latin typeface="Aptos"/>
                      </a:endParaRPr>
                    </a:p>
                  </a:txBody>
                  <a:tcPr marL="64008" marR="64008" marT="32004" marB="32004"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l" rtl="0" fontAlgn="base">
                        <a:lnSpc>
                          <a:spcPts val="1500"/>
                        </a:lnSpc>
                      </a:pPr>
                      <a:r>
                        <a:rPr lang="en-US" sz="1800" b="0" i="0">
                          <a:solidFill>
                            <a:srgbClr val="000000"/>
                          </a:solidFill>
                          <a:effectLst/>
                          <a:latin typeface="Aptos"/>
                        </a:rPr>
                        <a:t>Specialized tech staffing, quick hiring process</a:t>
                      </a:r>
                      <a:endParaRPr lang="en-US" b="0" i="0">
                        <a:solidFill>
                          <a:srgbClr val="000000"/>
                        </a:solidFill>
                        <a:effectLst/>
                        <a:latin typeface="Aptos"/>
                      </a:endParaRPr>
                    </a:p>
                  </a:txBody>
                  <a:tcPr marL="64008" marR="64008" marT="32004" marB="32004"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l" rtl="0" fontAlgn="base">
                        <a:lnSpc>
                          <a:spcPts val="1500"/>
                        </a:lnSpc>
                      </a:pPr>
                      <a:r>
                        <a:rPr lang="en-US" sz="1800" b="0" i="0">
                          <a:solidFill>
                            <a:srgbClr val="000000"/>
                          </a:solidFill>
                          <a:effectLst/>
                          <a:latin typeface="Aptos"/>
                        </a:rPr>
                        <a:t>Limited global reach</a:t>
                      </a:r>
                      <a:endParaRPr lang="en-US" b="0" i="0">
                        <a:solidFill>
                          <a:srgbClr val="000000"/>
                        </a:solidFill>
                        <a:effectLst/>
                        <a:latin typeface="Aptos"/>
                      </a:endParaRPr>
                    </a:p>
                  </a:txBody>
                  <a:tcPr marL="64008" marR="64008" marT="32004" marB="32004"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l" rtl="0" fontAlgn="base">
                        <a:lnSpc>
                          <a:spcPts val="1500"/>
                        </a:lnSpc>
                      </a:pPr>
                      <a:r>
                        <a:rPr lang="en-US" sz="1800" b="0" i="0">
                          <a:solidFill>
                            <a:srgbClr val="000000"/>
                          </a:solidFill>
                          <a:effectLst/>
                          <a:latin typeface="Aptos"/>
                        </a:rPr>
                        <a:t>Expansion in remote and contract-based hiring</a:t>
                      </a:r>
                      <a:endParaRPr lang="en-US" b="0" i="0">
                        <a:solidFill>
                          <a:srgbClr val="000000"/>
                        </a:solidFill>
                        <a:effectLst/>
                        <a:latin typeface="Aptos"/>
                      </a:endParaRPr>
                    </a:p>
                  </a:txBody>
                  <a:tcPr marL="64008" marR="64008" marT="32004" marB="32004"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l" rtl="0" fontAlgn="base">
                        <a:lnSpc>
                          <a:spcPts val="1500"/>
                        </a:lnSpc>
                      </a:pPr>
                      <a:r>
                        <a:rPr lang="en-US" sz="1800" b="0" i="0">
                          <a:solidFill>
                            <a:srgbClr val="000000"/>
                          </a:solidFill>
                          <a:effectLst/>
                          <a:latin typeface="Aptos"/>
                        </a:rPr>
                        <a:t>High competition from other small agencies (Crunchbase, 2023)</a:t>
                      </a:r>
                      <a:endParaRPr lang="en-US" b="0" i="0">
                        <a:solidFill>
                          <a:srgbClr val="000000"/>
                        </a:solidFill>
                        <a:effectLst/>
                        <a:latin typeface="Aptos"/>
                      </a:endParaRPr>
                    </a:p>
                  </a:txBody>
                  <a:tcPr marL="64008" marR="64008" marT="32004" marB="32004"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extLst>
                  <a:ext uri="{0D108BD9-81ED-4DB2-BD59-A6C34878D82A}">
                    <a16:rowId xmlns:a16="http://schemas.microsoft.com/office/drawing/2014/main" val="3125394671"/>
                  </a:ext>
                </a:extLst>
              </a:tr>
              <a:tr h="860290">
                <a:tc>
                  <a:txBody>
                    <a:bodyPr/>
                    <a:lstStyle/>
                    <a:p>
                      <a:pPr algn="l" rtl="0" fontAlgn="base">
                        <a:lnSpc>
                          <a:spcPts val="1500"/>
                        </a:lnSpc>
                      </a:pPr>
                      <a:r>
                        <a:rPr lang="en-US" sz="1800" b="1" i="1" err="1">
                          <a:solidFill>
                            <a:srgbClr val="000000"/>
                          </a:solidFill>
                          <a:effectLst/>
                          <a:latin typeface="Aptos"/>
                        </a:rPr>
                        <a:t>TaskFlow</a:t>
                      </a:r>
                      <a:r>
                        <a:rPr lang="en-US" sz="1800" b="1" i="1">
                          <a:solidFill>
                            <a:srgbClr val="000000"/>
                          </a:solidFill>
                          <a:effectLst/>
                          <a:latin typeface="Aptos"/>
                        </a:rPr>
                        <a:t> Apps</a:t>
                      </a:r>
                      <a:endParaRPr lang="en-US" b="1" i="1">
                        <a:solidFill>
                          <a:srgbClr val="000000"/>
                        </a:solidFill>
                        <a:effectLst/>
                        <a:latin typeface="Aptos"/>
                      </a:endParaRPr>
                    </a:p>
                  </a:txBody>
                  <a:tcPr marL="64008" marR="64008" marT="32004" marB="32004"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l" rtl="0" fontAlgn="base">
                        <a:lnSpc>
                          <a:spcPts val="1500"/>
                        </a:lnSpc>
                      </a:pPr>
                      <a:r>
                        <a:rPr lang="en-US" sz="1800" b="0" i="0">
                          <a:solidFill>
                            <a:srgbClr val="000000"/>
                          </a:solidFill>
                          <a:effectLst/>
                          <a:latin typeface="Aptos"/>
                        </a:rPr>
                        <a:t>Affordable, user-friendly project management tools</a:t>
                      </a:r>
                      <a:endParaRPr lang="en-US" b="0" i="0">
                        <a:solidFill>
                          <a:srgbClr val="000000"/>
                        </a:solidFill>
                        <a:effectLst/>
                        <a:latin typeface="Aptos"/>
                      </a:endParaRPr>
                    </a:p>
                  </a:txBody>
                  <a:tcPr marL="64008" marR="64008" marT="32004" marB="32004"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l" rtl="0" fontAlgn="base">
                        <a:lnSpc>
                          <a:spcPts val="1500"/>
                        </a:lnSpc>
                      </a:pPr>
                      <a:r>
                        <a:rPr lang="en-US" sz="1800" b="0" i="0">
                          <a:solidFill>
                            <a:srgbClr val="000000"/>
                          </a:solidFill>
                          <a:effectLst/>
                          <a:latin typeface="Aptos"/>
                        </a:rPr>
                        <a:t>Fewer advanced features</a:t>
                      </a:r>
                      <a:endParaRPr lang="en-US" b="0" i="0">
                        <a:solidFill>
                          <a:srgbClr val="000000"/>
                        </a:solidFill>
                        <a:effectLst/>
                        <a:latin typeface="Aptos"/>
                      </a:endParaRPr>
                    </a:p>
                  </a:txBody>
                  <a:tcPr marL="64008" marR="64008" marT="32004" marB="32004"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l" rtl="0" fontAlgn="base">
                        <a:lnSpc>
                          <a:spcPts val="1500"/>
                        </a:lnSpc>
                      </a:pPr>
                      <a:r>
                        <a:rPr lang="en-US" sz="1800" b="0" i="0">
                          <a:solidFill>
                            <a:srgbClr val="000000"/>
                          </a:solidFill>
                          <a:effectLst/>
                          <a:latin typeface="Aptos"/>
                        </a:rPr>
                        <a:t>Increasing adoption by startups &amp; SMBs</a:t>
                      </a:r>
                      <a:endParaRPr lang="en-US" b="0" i="0">
                        <a:solidFill>
                          <a:srgbClr val="000000"/>
                        </a:solidFill>
                        <a:effectLst/>
                        <a:latin typeface="Aptos"/>
                      </a:endParaRPr>
                    </a:p>
                  </a:txBody>
                  <a:tcPr marL="64008" marR="64008" marT="32004" marB="32004"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l" rtl="0" fontAlgn="base">
                        <a:lnSpc>
                          <a:spcPts val="1500"/>
                        </a:lnSpc>
                      </a:pPr>
                      <a:r>
                        <a:rPr lang="en-US" sz="1800" b="0" i="0">
                          <a:solidFill>
                            <a:srgbClr val="000000"/>
                          </a:solidFill>
                          <a:effectLst/>
                          <a:latin typeface="Aptos"/>
                        </a:rPr>
                        <a:t>Competition from freemium tools (G2, 2023)</a:t>
                      </a:r>
                      <a:endParaRPr lang="en-US" b="0" i="0">
                        <a:solidFill>
                          <a:srgbClr val="000000"/>
                        </a:solidFill>
                        <a:effectLst/>
                        <a:latin typeface="Aptos"/>
                      </a:endParaRPr>
                    </a:p>
                  </a:txBody>
                  <a:tcPr marL="64008" marR="64008" marT="32004" marB="32004"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extLst>
                  <a:ext uri="{0D108BD9-81ED-4DB2-BD59-A6C34878D82A}">
                    <a16:rowId xmlns:a16="http://schemas.microsoft.com/office/drawing/2014/main" val="3549050579"/>
                  </a:ext>
                </a:extLst>
              </a:tr>
              <a:tr h="860290">
                <a:tc>
                  <a:txBody>
                    <a:bodyPr/>
                    <a:lstStyle/>
                    <a:p>
                      <a:pPr algn="l" rtl="0" fontAlgn="base">
                        <a:lnSpc>
                          <a:spcPts val="1500"/>
                        </a:lnSpc>
                      </a:pPr>
                      <a:r>
                        <a:rPr lang="en-US" sz="1800" b="1" i="1">
                          <a:solidFill>
                            <a:srgbClr val="000000"/>
                          </a:solidFill>
                          <a:effectLst/>
                          <a:latin typeface="Aptos"/>
                        </a:rPr>
                        <a:t>SMS Connect Pro</a:t>
                      </a:r>
                      <a:endParaRPr lang="en-US" b="1" i="1">
                        <a:solidFill>
                          <a:srgbClr val="000000"/>
                        </a:solidFill>
                        <a:effectLst/>
                        <a:latin typeface="Aptos"/>
                      </a:endParaRPr>
                    </a:p>
                  </a:txBody>
                  <a:tcPr marL="64008" marR="64008" marT="32004" marB="32004"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base">
                        <a:lnSpc>
                          <a:spcPts val="1500"/>
                        </a:lnSpc>
                      </a:pPr>
                      <a:r>
                        <a:rPr lang="en-US" sz="1800" b="0" i="0">
                          <a:solidFill>
                            <a:srgbClr val="000000"/>
                          </a:solidFill>
                          <a:effectLst/>
                          <a:latin typeface="Aptos"/>
                        </a:rPr>
                        <a:t>Cost-effective, easy-to-use platform</a:t>
                      </a:r>
                      <a:endParaRPr lang="en-US" b="0" i="0">
                        <a:solidFill>
                          <a:srgbClr val="000000"/>
                        </a:solidFill>
                        <a:effectLst/>
                        <a:latin typeface="Aptos"/>
                      </a:endParaRPr>
                    </a:p>
                  </a:txBody>
                  <a:tcPr marL="64008" marR="64008" marT="32004" marB="32004"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base">
                        <a:lnSpc>
                          <a:spcPts val="1500"/>
                        </a:lnSpc>
                      </a:pPr>
                      <a:r>
                        <a:rPr lang="en-US" sz="1800" b="0" i="0">
                          <a:solidFill>
                            <a:srgbClr val="000000"/>
                          </a:solidFill>
                          <a:effectLst/>
                          <a:latin typeface="Aptos"/>
                        </a:rPr>
                        <a:t>Limited enterprise features</a:t>
                      </a:r>
                      <a:endParaRPr lang="en-US" b="0" i="0">
                        <a:solidFill>
                          <a:srgbClr val="000000"/>
                        </a:solidFill>
                        <a:effectLst/>
                        <a:latin typeface="Aptos"/>
                      </a:endParaRPr>
                    </a:p>
                  </a:txBody>
                  <a:tcPr marL="64008" marR="64008" marT="32004" marB="32004"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base">
                        <a:lnSpc>
                          <a:spcPts val="1500"/>
                        </a:lnSpc>
                      </a:pPr>
                      <a:r>
                        <a:rPr lang="en-US" sz="1800" b="0" i="0">
                          <a:solidFill>
                            <a:srgbClr val="000000"/>
                          </a:solidFill>
                          <a:effectLst/>
                          <a:latin typeface="Aptos"/>
                        </a:rPr>
                        <a:t>Growing demand for SMS marketing</a:t>
                      </a:r>
                      <a:endParaRPr lang="en-US" b="0" i="0">
                        <a:solidFill>
                          <a:srgbClr val="000000"/>
                        </a:solidFill>
                        <a:effectLst/>
                        <a:latin typeface="Aptos"/>
                      </a:endParaRPr>
                    </a:p>
                  </a:txBody>
                  <a:tcPr marL="64008" marR="64008" marT="32004" marB="32004"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base">
                        <a:lnSpc>
                          <a:spcPts val="1500"/>
                        </a:lnSpc>
                      </a:pPr>
                      <a:r>
                        <a:rPr lang="en-US" sz="1800" b="0" i="0">
                          <a:solidFill>
                            <a:srgbClr val="000000"/>
                          </a:solidFill>
                          <a:effectLst/>
                          <a:latin typeface="Aptos"/>
                        </a:rPr>
                        <a:t>Compliance and regulatory challenges (Business Insider, 2023)</a:t>
                      </a:r>
                      <a:endParaRPr lang="en-US" b="0" i="0">
                        <a:solidFill>
                          <a:srgbClr val="000000"/>
                        </a:solidFill>
                        <a:effectLst/>
                        <a:latin typeface="Aptos"/>
                      </a:endParaRPr>
                    </a:p>
                  </a:txBody>
                  <a:tcPr marL="64008" marR="64008" marT="32004" marB="32004"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33958015"/>
                  </a:ext>
                </a:extLst>
              </a:tr>
            </a:tbl>
          </a:graphicData>
        </a:graphic>
      </p:graphicFrame>
      <p:sp>
        <p:nvSpPr>
          <p:cNvPr id="9" name="Title 1">
            <a:extLst>
              <a:ext uri="{FF2B5EF4-FFF2-40B4-BE49-F238E27FC236}">
                <a16:creationId xmlns:a16="http://schemas.microsoft.com/office/drawing/2014/main" id="{98CF1B2F-ECFC-E4B4-53E7-76659D15F886}"/>
              </a:ext>
            </a:extLst>
          </p:cNvPr>
          <p:cNvSpPr>
            <a:spLocks noGrp="1"/>
          </p:cNvSpPr>
          <p:nvPr>
            <p:ph type="title"/>
          </p:nvPr>
        </p:nvSpPr>
        <p:spPr>
          <a:xfrm>
            <a:off x="838200" y="1709830"/>
            <a:ext cx="10515600" cy="642005"/>
          </a:xfrm>
        </p:spPr>
        <p:txBody>
          <a:bodyPr>
            <a:normAutofit/>
          </a:bodyPr>
          <a:lstStyle/>
          <a:p>
            <a:r>
              <a:rPr lang="en-US" sz="3200">
                <a:ea typeface="+mj-lt"/>
                <a:cs typeface="+mj-lt"/>
              </a:rPr>
              <a:t>SWOT Analysis</a:t>
            </a:r>
          </a:p>
        </p:txBody>
      </p:sp>
      <p:sp>
        <p:nvSpPr>
          <p:cNvPr id="11" name="Title 1">
            <a:extLst>
              <a:ext uri="{FF2B5EF4-FFF2-40B4-BE49-F238E27FC236}">
                <a16:creationId xmlns:a16="http://schemas.microsoft.com/office/drawing/2014/main" id="{5C9261D8-0CA6-803A-57F7-3ACA481D7099}"/>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ea typeface="+mj-lt"/>
                <a:cs typeface="+mj-lt"/>
              </a:rPr>
              <a:t>2. Competitor Analysis (SWOT)</a:t>
            </a:r>
          </a:p>
        </p:txBody>
      </p:sp>
      <p:pic>
        <p:nvPicPr>
          <p:cNvPr id="3" name="Picture 2">
            <a:extLst>
              <a:ext uri="{FF2B5EF4-FFF2-40B4-BE49-F238E27FC236}">
                <a16:creationId xmlns:a16="http://schemas.microsoft.com/office/drawing/2014/main" id="{5C2ADED1-8818-375F-508D-E07B20E8FA7F}"/>
              </a:ext>
            </a:extLst>
          </p:cNvPr>
          <p:cNvPicPr>
            <a:picLocks noChangeAspect="1"/>
          </p:cNvPicPr>
          <p:nvPr/>
        </p:nvPicPr>
        <p:blipFill>
          <a:blip r:embed="rId2"/>
          <a:stretch>
            <a:fillRect/>
          </a:stretch>
        </p:blipFill>
        <p:spPr>
          <a:xfrm>
            <a:off x="11062727" y="5323"/>
            <a:ext cx="1126752" cy="1255620"/>
          </a:xfrm>
          <a:prstGeom prst="rect">
            <a:avLst/>
          </a:prstGeom>
        </p:spPr>
      </p:pic>
    </p:spTree>
    <p:extLst>
      <p:ext uri="{BB962C8B-B14F-4D97-AF65-F5344CB8AC3E}">
        <p14:creationId xmlns:p14="http://schemas.microsoft.com/office/powerpoint/2010/main" val="13529095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41CBB-A17F-2A0F-B3F7-F5A03834B56A}"/>
              </a:ext>
            </a:extLst>
          </p:cNvPr>
          <p:cNvSpPr>
            <a:spLocks noGrp="1"/>
          </p:cNvSpPr>
          <p:nvPr>
            <p:ph type="title"/>
          </p:nvPr>
        </p:nvSpPr>
        <p:spPr/>
        <p:txBody>
          <a:bodyPr>
            <a:normAutofit/>
          </a:bodyPr>
          <a:lstStyle/>
          <a:p>
            <a:r>
              <a:rPr lang="en-US">
                <a:ea typeface="+mj-lt"/>
                <a:cs typeface="+mj-lt"/>
              </a:rPr>
              <a:t>3. Target Audience</a:t>
            </a:r>
          </a:p>
        </p:txBody>
      </p:sp>
      <p:sp>
        <p:nvSpPr>
          <p:cNvPr id="3" name="Content Placeholder 2">
            <a:extLst>
              <a:ext uri="{FF2B5EF4-FFF2-40B4-BE49-F238E27FC236}">
                <a16:creationId xmlns:a16="http://schemas.microsoft.com/office/drawing/2014/main" id="{695FA4B3-3C07-70EF-75D9-454113D9980B}"/>
              </a:ext>
            </a:extLst>
          </p:cNvPr>
          <p:cNvSpPr>
            <a:spLocks noGrp="1"/>
          </p:cNvSpPr>
          <p:nvPr>
            <p:ph idx="1"/>
          </p:nvPr>
        </p:nvSpPr>
        <p:spPr/>
        <p:txBody>
          <a:bodyPr vert="horz" lIns="91440" tIns="45720" rIns="91440" bIns="45720" rtlCol="0" anchor="t">
            <a:normAutofit/>
          </a:bodyPr>
          <a:lstStyle/>
          <a:p>
            <a:r>
              <a:rPr lang="en-US"/>
              <a:t>Primary Target Audience</a:t>
            </a:r>
          </a:p>
          <a:p>
            <a:r>
              <a:rPr lang="en-US"/>
              <a:t>Startups &amp; SMBs in need of IT consulting for data management &amp; IT infrastructure.</a:t>
            </a:r>
          </a:p>
          <a:p>
            <a:r>
              <a:rPr lang="en-US"/>
              <a:t>HR &amp; Hiring Managers seeking technology staffing solutions.</a:t>
            </a:r>
          </a:p>
          <a:p>
            <a:r>
              <a:rPr lang="en-US"/>
              <a:t>Project Managers &amp; Small Business Owners requiring project management tools.</a:t>
            </a:r>
          </a:p>
          <a:p>
            <a:r>
              <a:rPr lang="en-US"/>
              <a:t>Local Businesses &amp; SMEs looking for SMS marketing solutions.</a:t>
            </a:r>
          </a:p>
          <a:p>
            <a:endParaRPr lang="en-US"/>
          </a:p>
        </p:txBody>
      </p:sp>
      <p:pic>
        <p:nvPicPr>
          <p:cNvPr id="5" name="Picture 4">
            <a:extLst>
              <a:ext uri="{FF2B5EF4-FFF2-40B4-BE49-F238E27FC236}">
                <a16:creationId xmlns:a16="http://schemas.microsoft.com/office/drawing/2014/main" id="{93E2A6EE-45F5-EC43-A9D0-CE8B9C818512}"/>
              </a:ext>
            </a:extLst>
          </p:cNvPr>
          <p:cNvPicPr>
            <a:picLocks noChangeAspect="1"/>
          </p:cNvPicPr>
          <p:nvPr/>
        </p:nvPicPr>
        <p:blipFill>
          <a:blip r:embed="rId2"/>
          <a:stretch>
            <a:fillRect/>
          </a:stretch>
        </p:blipFill>
        <p:spPr>
          <a:xfrm>
            <a:off x="11062727" y="5323"/>
            <a:ext cx="1126752" cy="1255620"/>
          </a:xfrm>
          <a:prstGeom prst="rect">
            <a:avLst/>
          </a:prstGeom>
        </p:spPr>
      </p:pic>
    </p:spTree>
    <p:extLst>
      <p:ext uri="{BB962C8B-B14F-4D97-AF65-F5344CB8AC3E}">
        <p14:creationId xmlns:p14="http://schemas.microsoft.com/office/powerpoint/2010/main" val="5374722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747A6-A9C4-368A-3481-C2F3B1DB71B1}"/>
              </a:ext>
            </a:extLst>
          </p:cNvPr>
          <p:cNvSpPr>
            <a:spLocks noGrp="1"/>
          </p:cNvSpPr>
          <p:nvPr>
            <p:ph type="title"/>
          </p:nvPr>
        </p:nvSpPr>
        <p:spPr/>
        <p:txBody>
          <a:bodyPr>
            <a:normAutofit/>
          </a:bodyPr>
          <a:lstStyle/>
          <a:p>
            <a:r>
              <a:rPr lang="en-US">
                <a:ea typeface="+mj-lt"/>
                <a:cs typeface="+mj-lt"/>
              </a:rPr>
              <a:t>4. Customer Personas</a:t>
            </a:r>
          </a:p>
        </p:txBody>
      </p:sp>
      <p:sp>
        <p:nvSpPr>
          <p:cNvPr id="3" name="Content Placeholder 2">
            <a:extLst>
              <a:ext uri="{FF2B5EF4-FFF2-40B4-BE49-F238E27FC236}">
                <a16:creationId xmlns:a16="http://schemas.microsoft.com/office/drawing/2014/main" id="{60C3EC7D-C6F1-B606-8AC1-4E7882C07067}"/>
              </a:ext>
            </a:extLst>
          </p:cNvPr>
          <p:cNvSpPr>
            <a:spLocks noGrp="1"/>
          </p:cNvSpPr>
          <p:nvPr>
            <p:ph idx="1"/>
          </p:nvPr>
        </p:nvSpPr>
        <p:spPr>
          <a:xfrm>
            <a:off x="826994" y="1825625"/>
            <a:ext cx="10515600" cy="4351338"/>
          </a:xfrm>
        </p:spPr>
        <p:txBody>
          <a:bodyPr vert="horz" lIns="91440" tIns="45720" rIns="91440" bIns="45720" rtlCol="0" anchor="t">
            <a:normAutofit fontScale="92500" lnSpcReduction="20000"/>
          </a:bodyPr>
          <a:lstStyle/>
          <a:p>
            <a:pPr marL="0" indent="0">
              <a:buNone/>
            </a:pPr>
            <a:r>
              <a:rPr lang="en-US" b="1"/>
              <a:t>1. Startup Founder (SMB &amp; Enterprise Clients)</a:t>
            </a:r>
          </a:p>
          <a:p>
            <a:r>
              <a:rPr lang="en-US"/>
              <a:t>Pain Points: Limited IT resources, need for cost-effective solutions.</a:t>
            </a:r>
          </a:p>
          <a:p>
            <a:r>
              <a:rPr lang="en-US"/>
              <a:t>Solution: IT consulting for efficient data management &amp; IT infrastructure.</a:t>
            </a:r>
          </a:p>
          <a:p>
            <a:r>
              <a:rPr lang="en-US"/>
              <a:t>Preferred Channels: LinkedIn, industry events, startup forums </a:t>
            </a:r>
            <a:r>
              <a:rPr lang="en-US">
                <a:ea typeface="+mn-lt"/>
                <a:cs typeface="+mn-lt"/>
              </a:rPr>
              <a:t>(Gartner, 2023).</a:t>
            </a:r>
            <a:endParaRPr lang="en-US"/>
          </a:p>
          <a:p>
            <a:pPr marL="0" indent="0">
              <a:buNone/>
            </a:pPr>
            <a:r>
              <a:rPr lang="en-US" b="1"/>
              <a:t>2. HR Manager (Technology Staffing Clients)</a:t>
            </a:r>
          </a:p>
          <a:p>
            <a:r>
              <a:rPr lang="en-US"/>
              <a:t>Pain Points: Struggling to find specialized tech talent, long hiring cycles.</a:t>
            </a:r>
          </a:p>
          <a:p>
            <a:r>
              <a:rPr lang="en-US"/>
              <a:t>Solution: AI-powered staffing solutions, contract &amp; full-time tech hiring.</a:t>
            </a:r>
          </a:p>
          <a:p>
            <a:r>
              <a:rPr lang="en-US"/>
              <a:t>Preferred Channels: Job portals, LinkedIn, HR networking events </a:t>
            </a:r>
            <a:r>
              <a:rPr lang="en-US">
                <a:ea typeface="+mn-lt"/>
                <a:cs typeface="+mn-lt"/>
              </a:rPr>
              <a:t>(Clutch, 2023).</a:t>
            </a:r>
            <a:endParaRPr lang="en-US"/>
          </a:p>
          <a:p>
            <a:endParaRPr lang="en-US"/>
          </a:p>
        </p:txBody>
      </p:sp>
      <p:pic>
        <p:nvPicPr>
          <p:cNvPr id="5" name="Picture 4">
            <a:extLst>
              <a:ext uri="{FF2B5EF4-FFF2-40B4-BE49-F238E27FC236}">
                <a16:creationId xmlns:a16="http://schemas.microsoft.com/office/drawing/2014/main" id="{623A3E2D-2842-7604-FF2B-8448005868AB}"/>
              </a:ext>
            </a:extLst>
          </p:cNvPr>
          <p:cNvPicPr>
            <a:picLocks noChangeAspect="1"/>
          </p:cNvPicPr>
          <p:nvPr/>
        </p:nvPicPr>
        <p:blipFill>
          <a:blip r:embed="rId2"/>
          <a:stretch>
            <a:fillRect/>
          </a:stretch>
        </p:blipFill>
        <p:spPr>
          <a:xfrm>
            <a:off x="11062727" y="5323"/>
            <a:ext cx="1126752" cy="1255620"/>
          </a:xfrm>
          <a:prstGeom prst="rect">
            <a:avLst/>
          </a:prstGeom>
        </p:spPr>
      </p:pic>
    </p:spTree>
    <p:extLst>
      <p:ext uri="{BB962C8B-B14F-4D97-AF65-F5344CB8AC3E}">
        <p14:creationId xmlns:p14="http://schemas.microsoft.com/office/powerpoint/2010/main" val="3566408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8d281d1d-9c4d-4bf7-b16e-032d15de9f6c}" enabled="0" method="" siteId="{8d281d1d-9c4d-4bf7-b16e-032d15de9f6c}" removed="1"/>
</clbl:labelList>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57</Slides>
  <Notes>0</Notes>
  <HiddenSlides>0</HiddenSlides>
  <ScaleCrop>false</ScaleCrop>
  <HeadingPairs>
    <vt:vector size="4" baseType="variant">
      <vt:variant>
        <vt:lpstr>Theme</vt:lpstr>
      </vt:variant>
      <vt:variant>
        <vt:i4>1</vt:i4>
      </vt:variant>
      <vt:variant>
        <vt:lpstr>Slide Titles</vt:lpstr>
      </vt:variant>
      <vt:variant>
        <vt:i4>57</vt:i4>
      </vt:variant>
    </vt:vector>
  </HeadingPairs>
  <TitlesOfParts>
    <vt:vector size="58" baseType="lpstr">
      <vt:lpstr>office theme</vt:lpstr>
      <vt:lpstr>ASTRALLY</vt:lpstr>
      <vt:lpstr>Intro</vt:lpstr>
      <vt:lpstr>Phase 1: </vt:lpstr>
      <vt:lpstr>1. Market Research</vt:lpstr>
      <vt:lpstr>1. Market Research</vt:lpstr>
      <vt:lpstr>2. Competitor Analysis (SWOT)</vt:lpstr>
      <vt:lpstr>SWOT Analysis</vt:lpstr>
      <vt:lpstr>3. Target Audience</vt:lpstr>
      <vt:lpstr>4. Customer Personas</vt:lpstr>
      <vt:lpstr>4. Customer Personas</vt:lpstr>
      <vt:lpstr>References</vt:lpstr>
      <vt:lpstr>Phase 2: </vt:lpstr>
      <vt:lpstr>📊 Strategy Development for Astrally</vt:lpstr>
      <vt:lpstr>🌟 BRAND POSITIONING</vt:lpstr>
      <vt:lpstr>📣 KEY BRAND MESSAGING</vt:lpstr>
      <vt:lpstr>🎯 GO-TO-MARKET STRATEGY</vt:lpstr>
      <vt:lpstr>Phase 2: Growth (Q3-Q4 2024) Objective: Expand market reach and service depth</vt:lpstr>
      <vt:lpstr>Phase 3: Scale (2025) Objective: Market leadership and expansion</vt:lpstr>
      <vt:lpstr>🎯 TARGET SEGMENTS</vt:lpstr>
      <vt:lpstr>💰 REVENUE MODEL &amp; PRICING STRATEGY</vt:lpstr>
      <vt:lpstr>📱 SMS Marketing: 30%</vt:lpstr>
      <vt:lpstr>📈 Data Analytics: 30%</vt:lpstr>
      <vt:lpstr>💼 PRICING MODELS</vt:lpstr>
      <vt:lpstr>🔄 Retainer-Based (50% of Revenue)</vt:lpstr>
      <vt:lpstr>⭐ Performance-Based (15% of Revenue)</vt:lpstr>
      <vt:lpstr>PowerPoint Presentation</vt:lpstr>
      <vt:lpstr>Phase 3: </vt:lpstr>
      <vt:lpstr>1. Digital Marketing Strategy</vt:lpstr>
      <vt:lpstr>1. Digital Marketing Strategy</vt:lpstr>
      <vt:lpstr>2. Paid Advertising Strategy</vt:lpstr>
      <vt:lpstr>3. Partnership &amp; Collaboration Strategy</vt:lpstr>
      <vt:lpstr>Competitor Analysis &amp; Marketing Budgets for Astrally</vt:lpstr>
      <vt:lpstr>Competitor Analysis &amp; Marketing Budgets for Astrally</vt:lpstr>
      <vt:lpstr>Competitor Analysis &amp; Marketing Budgets for Astrally</vt:lpstr>
      <vt:lpstr>Marketing Budgets</vt:lpstr>
      <vt:lpstr>References:</vt:lpstr>
      <vt:lpstr>Phase 4: </vt:lpstr>
      <vt:lpstr>Step-by-Step Execution Roadmap with Timelines</vt:lpstr>
      <vt:lpstr>Step-by-Step Execution Roadmap with Timelines</vt:lpstr>
      <vt:lpstr>Step-by-Step Execution Roadmap with Timelines</vt:lpstr>
      <vt:lpstr>Step-by-Step Execution Roadmap with Timelines</vt:lpstr>
      <vt:lpstr>Recommended Tools &amp; Platforms</vt:lpstr>
      <vt:lpstr>Recommended Tools &amp; Platforms</vt:lpstr>
      <vt:lpstr>Roles &amp; Responsibilities for Marketing Execution</vt:lpstr>
      <vt:lpstr>Roles &amp; Responsibilities for Marketing Execution</vt:lpstr>
      <vt:lpstr>References</vt:lpstr>
      <vt:lpstr>Project Recap (Phase 1-4)</vt:lpstr>
      <vt:lpstr>Phase 5: </vt:lpstr>
      <vt:lpstr>Define Key Performance Indicators (KPIs)</vt:lpstr>
      <vt:lpstr>PowerPoint Presentation</vt:lpstr>
      <vt:lpstr>Monthly Marketing Dashboard Summary</vt:lpstr>
      <vt:lpstr>Insights &amp; Recommendations</vt:lpstr>
      <vt:lpstr>Visual Performance Charts</vt:lpstr>
      <vt:lpstr>Metric Calculations</vt:lpstr>
      <vt:lpstr>Tools for Optimization, Scaling, and Social Media Engagement</vt:lpstr>
      <vt:lpstr>Tools for Optimization, Scaling, and Social Media Engagement</vt:lpstr>
      <vt:lpstr>LinkedIn Performance Metrics (Jun to Dec)</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ASTRALLY</dc:title>
  <dc:creator/>
  <cp:revision>2</cp:revision>
  <dcterms:created xsi:type="dcterms:W3CDTF">2025-02-08T01:14:58Z</dcterms:created>
  <dcterms:modified xsi:type="dcterms:W3CDTF">2025-05-03T23:25:04Z</dcterms:modified>
</cp:coreProperties>
</file>

<file path=docProps/thumbnail.jpeg>
</file>